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59" r:id="rId4"/>
  </p:sldMasterIdLst>
  <p:notesMasterIdLst>
    <p:notesMasterId r:id="rId48"/>
  </p:notesMasterIdLst>
  <p:handoutMasterIdLst>
    <p:handoutMasterId r:id="rId49"/>
  </p:handoutMasterIdLst>
  <p:sldIdLst>
    <p:sldId id="444" r:id="rId5"/>
    <p:sldId id="456" r:id="rId6"/>
    <p:sldId id="457" r:id="rId7"/>
    <p:sldId id="453" r:id="rId8"/>
    <p:sldId id="750" r:id="rId9"/>
    <p:sldId id="800" r:id="rId10"/>
    <p:sldId id="751" r:id="rId11"/>
    <p:sldId id="752" r:id="rId12"/>
    <p:sldId id="801" r:id="rId13"/>
    <p:sldId id="803" r:id="rId14"/>
    <p:sldId id="804" r:id="rId15"/>
    <p:sldId id="805" r:id="rId16"/>
    <p:sldId id="806" r:id="rId17"/>
    <p:sldId id="807" r:id="rId18"/>
    <p:sldId id="832" r:id="rId19"/>
    <p:sldId id="588" r:id="rId20"/>
    <p:sldId id="755" r:id="rId21"/>
    <p:sldId id="756" r:id="rId22"/>
    <p:sldId id="808" r:id="rId23"/>
    <p:sldId id="810" r:id="rId24"/>
    <p:sldId id="833" r:id="rId25"/>
    <p:sldId id="811" r:id="rId26"/>
    <p:sldId id="812" r:id="rId27"/>
    <p:sldId id="757" r:id="rId28"/>
    <p:sldId id="813" r:id="rId29"/>
    <p:sldId id="834" r:id="rId30"/>
    <p:sldId id="814" r:id="rId31"/>
    <p:sldId id="815" r:id="rId32"/>
    <p:sldId id="835" r:id="rId33"/>
    <p:sldId id="590" r:id="rId34"/>
    <p:sldId id="816" r:id="rId35"/>
    <p:sldId id="818" r:id="rId36"/>
    <p:sldId id="819" r:id="rId37"/>
    <p:sldId id="820" r:id="rId38"/>
    <p:sldId id="821" r:id="rId39"/>
    <p:sldId id="822" r:id="rId40"/>
    <p:sldId id="823" r:id="rId41"/>
    <p:sldId id="824" r:id="rId42"/>
    <p:sldId id="825" r:id="rId43"/>
    <p:sldId id="826" r:id="rId44"/>
    <p:sldId id="591" r:id="rId45"/>
    <p:sldId id="611" r:id="rId46"/>
    <p:sldId id="522" r:id="rId47"/>
  </p:sldIdLst>
  <p:sldSz cx="9144000" cy="5715000" type="screen16x10"/>
  <p:notesSz cx="6881813" cy="92964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521415D9-36F7-43E2-AB2F-B90AF26B5E84}">
      <p14:sectionLst xmlns:p14="http://schemas.microsoft.com/office/powerpoint/2010/main">
        <p14:section name="Section par défaut" id="{6AE1B749-8774-0E44-BE19-938F01F07952}">
          <p14:sldIdLst>
            <p14:sldId id="444"/>
            <p14:sldId id="456"/>
            <p14:sldId id="457"/>
          </p14:sldIdLst>
        </p14:section>
        <p14:section name=".NET versions and improvements" id="{F92F8007-2613-104C-9CE6-6CDDA464B820}">
          <p14:sldIdLst>
            <p14:sldId id="453"/>
            <p14:sldId id="750"/>
            <p14:sldId id="800"/>
            <p14:sldId id="751"/>
            <p14:sldId id="752"/>
            <p14:sldId id="801"/>
            <p14:sldId id="803"/>
            <p14:sldId id="804"/>
            <p14:sldId id="805"/>
            <p14:sldId id="806"/>
            <p14:sldId id="807"/>
            <p14:sldId id="832"/>
            <p14:sldId id="588"/>
          </p14:sldIdLst>
        </p14:section>
        <p14:section name="Data to UI" id="{60519ADA-06D5-6B48-9A55-5FA191CFFB59}">
          <p14:sldIdLst>
            <p14:sldId id="755"/>
            <p14:sldId id="756"/>
            <p14:sldId id="808"/>
            <p14:sldId id="810"/>
            <p14:sldId id="833"/>
            <p14:sldId id="811"/>
            <p14:sldId id="812"/>
            <p14:sldId id="757"/>
            <p14:sldId id="813"/>
            <p14:sldId id="834"/>
            <p14:sldId id="814"/>
            <p14:sldId id="815"/>
            <p14:sldId id="835"/>
            <p14:sldId id="590"/>
          </p14:sldIdLst>
        </p14:section>
        <p14:section name="Visual Studio improvments" id="{16ED2EE9-558B-1040-982C-F5C317B4946D}">
          <p14:sldIdLst>
            <p14:sldId id="816"/>
            <p14:sldId id="818"/>
            <p14:sldId id="819"/>
            <p14:sldId id="820"/>
            <p14:sldId id="821"/>
            <p14:sldId id="822"/>
            <p14:sldId id="823"/>
            <p14:sldId id="824"/>
            <p14:sldId id="825"/>
            <p14:sldId id="826"/>
            <p14:sldId id="591"/>
            <p14:sldId id="611"/>
            <p14:sldId id="522"/>
          </p14:sldIdLst>
        </p14:section>
      </p14:sectionLst>
    </p:ex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E2C5"/>
    <a:srgbClr val="5F5F5F"/>
    <a:srgbClr val="808080"/>
    <a:srgbClr val="479B8F"/>
    <a:srgbClr val="A2AEBA"/>
    <a:srgbClr val="BFC7CF"/>
    <a:srgbClr val="D9DE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02" autoAdjust="0"/>
    <p:restoredTop sz="90981" autoAdjust="0"/>
  </p:normalViewPr>
  <p:slideViewPr>
    <p:cSldViewPr>
      <p:cViewPr varScale="1">
        <p:scale>
          <a:sx n="106" d="100"/>
          <a:sy n="106" d="100"/>
        </p:scale>
        <p:origin x="1192" y="152"/>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0" d="100"/>
          <a:sy n="50" d="100"/>
        </p:scale>
        <p:origin x="-174" y="-90"/>
      </p:cViewPr>
      <p:guideLst>
        <p:guide orient="horz" pos="2928"/>
        <p:guide pos="216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FB77C9-79E1-9E45-844A-9F260910AB67}" type="doc">
      <dgm:prSet loTypeId="urn:microsoft.com/office/officeart/2005/8/layout/hChevron3" loCatId="" qsTypeId="urn:microsoft.com/office/officeart/2005/8/quickstyle/simple1" qsCatId="simple" csTypeId="urn:microsoft.com/office/officeart/2005/8/colors/accent1_2" csCatId="accent1" phldr="1"/>
      <dgm:spPr/>
    </dgm:pt>
    <dgm:pt modelId="{4D205EAF-F985-5D4E-BAB2-0EDD0212148E}">
      <dgm:prSet phldrT="[Texte]"/>
      <dgm:spPr/>
      <dgm:t>
        <a:bodyPr/>
        <a:lstStyle/>
        <a:p>
          <a:r>
            <a:rPr lang="fr-FR" dirty="0" err="1" smtClean="0"/>
            <a:t>Dataset</a:t>
          </a:r>
          <a:r>
            <a:rPr lang="fr-FR" dirty="0" smtClean="0"/>
            <a:t>/</a:t>
          </a:r>
          <a:r>
            <a:rPr lang="fr-FR" dirty="0" err="1" smtClean="0"/>
            <a:t>Datatable</a:t>
          </a:r>
          <a:endParaRPr lang="fr-FR" dirty="0"/>
        </a:p>
      </dgm:t>
    </dgm:pt>
    <dgm:pt modelId="{BDF45DE5-BFFA-B94B-979F-C773EC7881FB}" type="parTrans" cxnId="{8FB0FFD5-D7D2-8C4A-A011-C7EE014A6FE8}">
      <dgm:prSet/>
      <dgm:spPr/>
    </dgm:pt>
    <dgm:pt modelId="{07D77110-56FC-9D4E-868C-332425448DBC}" type="sibTrans" cxnId="{8FB0FFD5-D7D2-8C4A-A011-C7EE014A6FE8}">
      <dgm:prSet/>
      <dgm:spPr/>
    </dgm:pt>
    <dgm:pt modelId="{D6169528-165A-6C4F-9958-0C888C9E6B3B}">
      <dgm:prSet phldrT="[Texte]"/>
      <dgm:spPr/>
      <dgm:t>
        <a:bodyPr/>
        <a:lstStyle/>
        <a:p>
          <a:r>
            <a:rPr lang="fr-FR" dirty="0" err="1" smtClean="0"/>
            <a:t>Linq</a:t>
          </a:r>
          <a:r>
            <a:rPr lang="fr-FR" dirty="0" smtClean="0"/>
            <a:t>-To-</a:t>
          </a:r>
          <a:r>
            <a:rPr lang="fr-FR" dirty="0" err="1" smtClean="0"/>
            <a:t>Datasets</a:t>
          </a:r>
          <a:endParaRPr lang="fr-FR" dirty="0"/>
        </a:p>
      </dgm:t>
    </dgm:pt>
    <dgm:pt modelId="{A09BA7DA-59C7-8A49-A477-FE1258DAD0C7}" type="parTrans" cxnId="{7BF02B84-4C41-9446-83C7-101F312622D3}">
      <dgm:prSet/>
      <dgm:spPr/>
    </dgm:pt>
    <dgm:pt modelId="{8A57EAC1-F8C1-B44B-A120-4C63B4F4F820}" type="sibTrans" cxnId="{7BF02B84-4C41-9446-83C7-101F312622D3}">
      <dgm:prSet/>
      <dgm:spPr/>
    </dgm:pt>
    <dgm:pt modelId="{C4AEDE10-8A90-BE47-BDDD-3BB2C4CDA4D6}">
      <dgm:prSet phldrT="[Texte]"/>
      <dgm:spPr/>
      <dgm:t>
        <a:bodyPr/>
        <a:lstStyle/>
        <a:p>
          <a:r>
            <a:rPr lang="fr-FR" dirty="0" err="1" smtClean="0"/>
            <a:t>Linq</a:t>
          </a:r>
          <a:r>
            <a:rPr lang="fr-FR" dirty="0" smtClean="0"/>
            <a:t>-To-</a:t>
          </a:r>
          <a:r>
            <a:rPr lang="fr-FR" dirty="0" err="1" smtClean="0"/>
            <a:t>Sql</a:t>
          </a:r>
          <a:endParaRPr lang="fr-FR" dirty="0"/>
        </a:p>
      </dgm:t>
    </dgm:pt>
    <dgm:pt modelId="{C7535B95-32B2-F544-8474-A43E5963CEA3}" type="parTrans" cxnId="{426F3DF0-CD0B-CE42-8D6B-7E9A97F8BE3F}">
      <dgm:prSet/>
      <dgm:spPr/>
    </dgm:pt>
    <dgm:pt modelId="{2F0D9B54-FF20-714A-A510-76106733D712}" type="sibTrans" cxnId="{426F3DF0-CD0B-CE42-8D6B-7E9A97F8BE3F}">
      <dgm:prSet/>
      <dgm:spPr/>
    </dgm:pt>
    <dgm:pt modelId="{0171C9E7-3C16-DE4B-9F68-A8FD15F31039}">
      <dgm:prSet/>
      <dgm:spPr/>
      <dgm:t>
        <a:bodyPr/>
        <a:lstStyle/>
        <a:p>
          <a:r>
            <a:rPr lang="fr-FR" dirty="0" err="1" smtClean="0"/>
            <a:t>Linq</a:t>
          </a:r>
          <a:r>
            <a:rPr lang="fr-FR" dirty="0" smtClean="0"/>
            <a:t>-To-</a:t>
          </a:r>
          <a:r>
            <a:rPr lang="fr-FR" dirty="0" err="1" smtClean="0"/>
            <a:t>Entities</a:t>
          </a:r>
          <a:r>
            <a:rPr lang="fr-FR" dirty="0" smtClean="0"/>
            <a:t>/EF</a:t>
          </a:r>
          <a:endParaRPr lang="fr-FR" dirty="0"/>
        </a:p>
      </dgm:t>
    </dgm:pt>
    <dgm:pt modelId="{1AA57A0F-FFFD-8140-9125-1B6B349BE6AB}" type="parTrans" cxnId="{AAE0C78F-B3F9-5940-9204-D4DB5116F150}">
      <dgm:prSet/>
      <dgm:spPr/>
    </dgm:pt>
    <dgm:pt modelId="{C4D4A4AC-AA9D-0E4C-9016-B367BF2496C2}" type="sibTrans" cxnId="{AAE0C78F-B3F9-5940-9204-D4DB5116F150}">
      <dgm:prSet/>
      <dgm:spPr/>
    </dgm:pt>
    <dgm:pt modelId="{2D16DEAC-D5D2-1E4F-8CF0-39FED27CEF85}" type="pres">
      <dgm:prSet presAssocID="{17FB77C9-79E1-9E45-844A-9F260910AB67}" presName="Name0" presStyleCnt="0">
        <dgm:presLayoutVars>
          <dgm:dir/>
          <dgm:resizeHandles val="exact"/>
        </dgm:presLayoutVars>
      </dgm:prSet>
      <dgm:spPr/>
    </dgm:pt>
    <dgm:pt modelId="{B4EB0184-105E-AB4B-8176-45FBB3099A26}" type="pres">
      <dgm:prSet presAssocID="{4D205EAF-F985-5D4E-BAB2-0EDD0212148E}" presName="parTxOnly" presStyleLbl="node1" presStyleIdx="0" presStyleCnt="4">
        <dgm:presLayoutVars>
          <dgm:bulletEnabled val="1"/>
        </dgm:presLayoutVars>
      </dgm:prSet>
      <dgm:spPr/>
      <dgm:t>
        <a:bodyPr/>
        <a:lstStyle/>
        <a:p>
          <a:endParaRPr lang="fr-FR"/>
        </a:p>
      </dgm:t>
    </dgm:pt>
    <dgm:pt modelId="{4132E3E9-62A1-E44E-9E21-B79C13D8CA52}" type="pres">
      <dgm:prSet presAssocID="{07D77110-56FC-9D4E-868C-332425448DBC}" presName="parSpace" presStyleCnt="0"/>
      <dgm:spPr/>
    </dgm:pt>
    <dgm:pt modelId="{6C2C1B3F-6940-E749-AC6B-E5128A0AE8CB}" type="pres">
      <dgm:prSet presAssocID="{D6169528-165A-6C4F-9958-0C888C9E6B3B}" presName="parTxOnly" presStyleLbl="node1" presStyleIdx="1" presStyleCnt="4">
        <dgm:presLayoutVars>
          <dgm:bulletEnabled val="1"/>
        </dgm:presLayoutVars>
      </dgm:prSet>
      <dgm:spPr/>
      <dgm:t>
        <a:bodyPr/>
        <a:lstStyle/>
        <a:p>
          <a:endParaRPr lang="fr-FR"/>
        </a:p>
      </dgm:t>
    </dgm:pt>
    <dgm:pt modelId="{CA28BC8E-595E-0C4D-9D1B-130E8AF29FC4}" type="pres">
      <dgm:prSet presAssocID="{8A57EAC1-F8C1-B44B-A120-4C63B4F4F820}" presName="parSpace" presStyleCnt="0"/>
      <dgm:spPr/>
    </dgm:pt>
    <dgm:pt modelId="{D9F1741D-93DA-4643-BAB2-DF0FEF84A6D7}" type="pres">
      <dgm:prSet presAssocID="{C4AEDE10-8A90-BE47-BDDD-3BB2C4CDA4D6}" presName="parTxOnly" presStyleLbl="node1" presStyleIdx="2" presStyleCnt="4">
        <dgm:presLayoutVars>
          <dgm:bulletEnabled val="1"/>
        </dgm:presLayoutVars>
      </dgm:prSet>
      <dgm:spPr/>
      <dgm:t>
        <a:bodyPr/>
        <a:lstStyle/>
        <a:p>
          <a:endParaRPr lang="fr-FR"/>
        </a:p>
      </dgm:t>
    </dgm:pt>
    <dgm:pt modelId="{2F56B7B3-509A-E641-9C3E-D4EA9F58C1AB}" type="pres">
      <dgm:prSet presAssocID="{2F0D9B54-FF20-714A-A510-76106733D712}" presName="parSpace" presStyleCnt="0"/>
      <dgm:spPr/>
    </dgm:pt>
    <dgm:pt modelId="{E2667B89-EE4A-104D-9353-CC8B7ADF3A67}" type="pres">
      <dgm:prSet presAssocID="{0171C9E7-3C16-DE4B-9F68-A8FD15F31039}" presName="parTxOnly" presStyleLbl="node1" presStyleIdx="3" presStyleCnt="4">
        <dgm:presLayoutVars>
          <dgm:bulletEnabled val="1"/>
        </dgm:presLayoutVars>
      </dgm:prSet>
      <dgm:spPr/>
      <dgm:t>
        <a:bodyPr/>
        <a:lstStyle/>
        <a:p>
          <a:endParaRPr lang="fr-FR"/>
        </a:p>
      </dgm:t>
    </dgm:pt>
  </dgm:ptLst>
  <dgm:cxnLst>
    <dgm:cxn modelId="{8A94AA54-5A55-1A43-A853-E5B265B447F5}" type="presOf" srcId="{0171C9E7-3C16-DE4B-9F68-A8FD15F31039}" destId="{E2667B89-EE4A-104D-9353-CC8B7ADF3A67}" srcOrd="0" destOrd="0" presId="urn:microsoft.com/office/officeart/2005/8/layout/hChevron3"/>
    <dgm:cxn modelId="{E4B4CB0F-77E6-D84A-84D9-CF71E1399958}" type="presOf" srcId="{D6169528-165A-6C4F-9958-0C888C9E6B3B}" destId="{6C2C1B3F-6940-E749-AC6B-E5128A0AE8CB}" srcOrd="0" destOrd="0" presId="urn:microsoft.com/office/officeart/2005/8/layout/hChevron3"/>
    <dgm:cxn modelId="{AAE0C78F-B3F9-5940-9204-D4DB5116F150}" srcId="{17FB77C9-79E1-9E45-844A-9F260910AB67}" destId="{0171C9E7-3C16-DE4B-9F68-A8FD15F31039}" srcOrd="3" destOrd="0" parTransId="{1AA57A0F-FFFD-8140-9125-1B6B349BE6AB}" sibTransId="{C4D4A4AC-AA9D-0E4C-9016-B367BF2496C2}"/>
    <dgm:cxn modelId="{74AD79C5-D985-024D-B830-6FB1971E7C21}" type="presOf" srcId="{4D205EAF-F985-5D4E-BAB2-0EDD0212148E}" destId="{B4EB0184-105E-AB4B-8176-45FBB3099A26}" srcOrd="0" destOrd="0" presId="urn:microsoft.com/office/officeart/2005/8/layout/hChevron3"/>
    <dgm:cxn modelId="{7BF02B84-4C41-9446-83C7-101F312622D3}" srcId="{17FB77C9-79E1-9E45-844A-9F260910AB67}" destId="{D6169528-165A-6C4F-9958-0C888C9E6B3B}" srcOrd="1" destOrd="0" parTransId="{A09BA7DA-59C7-8A49-A477-FE1258DAD0C7}" sibTransId="{8A57EAC1-F8C1-B44B-A120-4C63B4F4F820}"/>
    <dgm:cxn modelId="{2B8B1876-85B0-5043-A8B7-3D5DF51472A3}" type="presOf" srcId="{17FB77C9-79E1-9E45-844A-9F260910AB67}" destId="{2D16DEAC-D5D2-1E4F-8CF0-39FED27CEF85}" srcOrd="0" destOrd="0" presId="urn:microsoft.com/office/officeart/2005/8/layout/hChevron3"/>
    <dgm:cxn modelId="{426F3DF0-CD0B-CE42-8D6B-7E9A97F8BE3F}" srcId="{17FB77C9-79E1-9E45-844A-9F260910AB67}" destId="{C4AEDE10-8A90-BE47-BDDD-3BB2C4CDA4D6}" srcOrd="2" destOrd="0" parTransId="{C7535B95-32B2-F544-8474-A43E5963CEA3}" sibTransId="{2F0D9B54-FF20-714A-A510-76106733D712}"/>
    <dgm:cxn modelId="{8FB0FFD5-D7D2-8C4A-A011-C7EE014A6FE8}" srcId="{17FB77C9-79E1-9E45-844A-9F260910AB67}" destId="{4D205EAF-F985-5D4E-BAB2-0EDD0212148E}" srcOrd="0" destOrd="0" parTransId="{BDF45DE5-BFFA-B94B-979F-C773EC7881FB}" sibTransId="{07D77110-56FC-9D4E-868C-332425448DBC}"/>
    <dgm:cxn modelId="{759C9AB8-5938-1742-ACFB-F96CD91FFF0F}" type="presOf" srcId="{C4AEDE10-8A90-BE47-BDDD-3BB2C4CDA4D6}" destId="{D9F1741D-93DA-4643-BAB2-DF0FEF84A6D7}" srcOrd="0" destOrd="0" presId="urn:microsoft.com/office/officeart/2005/8/layout/hChevron3"/>
    <dgm:cxn modelId="{7DE9B913-F852-6E42-B028-6432EA4EB6BE}" type="presParOf" srcId="{2D16DEAC-D5D2-1E4F-8CF0-39FED27CEF85}" destId="{B4EB0184-105E-AB4B-8176-45FBB3099A26}" srcOrd="0" destOrd="0" presId="urn:microsoft.com/office/officeart/2005/8/layout/hChevron3"/>
    <dgm:cxn modelId="{01FD6741-B11D-C24F-8252-5F99239B3445}" type="presParOf" srcId="{2D16DEAC-D5D2-1E4F-8CF0-39FED27CEF85}" destId="{4132E3E9-62A1-E44E-9E21-B79C13D8CA52}" srcOrd="1" destOrd="0" presId="urn:microsoft.com/office/officeart/2005/8/layout/hChevron3"/>
    <dgm:cxn modelId="{FBD323B8-22A6-0249-B924-B5FBD2252B42}" type="presParOf" srcId="{2D16DEAC-D5D2-1E4F-8CF0-39FED27CEF85}" destId="{6C2C1B3F-6940-E749-AC6B-E5128A0AE8CB}" srcOrd="2" destOrd="0" presId="urn:microsoft.com/office/officeart/2005/8/layout/hChevron3"/>
    <dgm:cxn modelId="{9120B792-9422-E848-AEE6-ABC1366DFE0A}" type="presParOf" srcId="{2D16DEAC-D5D2-1E4F-8CF0-39FED27CEF85}" destId="{CA28BC8E-595E-0C4D-9D1B-130E8AF29FC4}" srcOrd="3" destOrd="0" presId="urn:microsoft.com/office/officeart/2005/8/layout/hChevron3"/>
    <dgm:cxn modelId="{A6D66389-9E0E-8847-A82C-EB6FF9450645}" type="presParOf" srcId="{2D16DEAC-D5D2-1E4F-8CF0-39FED27CEF85}" destId="{D9F1741D-93DA-4643-BAB2-DF0FEF84A6D7}" srcOrd="4" destOrd="0" presId="urn:microsoft.com/office/officeart/2005/8/layout/hChevron3"/>
    <dgm:cxn modelId="{AD2AA330-C118-544C-BAEC-9F11FB6B74ED}" type="presParOf" srcId="{2D16DEAC-D5D2-1E4F-8CF0-39FED27CEF85}" destId="{2F56B7B3-509A-E641-9C3E-D4EA9F58C1AB}" srcOrd="5" destOrd="0" presId="urn:microsoft.com/office/officeart/2005/8/layout/hChevron3"/>
    <dgm:cxn modelId="{1407ABB4-1967-CF48-8E0D-507AE21068F0}" type="presParOf" srcId="{2D16DEAC-D5D2-1E4F-8CF0-39FED27CEF85}" destId="{E2667B89-EE4A-104D-9353-CC8B7ADF3A67}"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4C947E-F9CF-BA44-865B-C9CF4B041DB5}" type="doc">
      <dgm:prSet loTypeId="urn:microsoft.com/office/officeart/2005/8/layout/process1" loCatId="" qsTypeId="urn:microsoft.com/office/officeart/2005/8/quickstyle/simple4" qsCatId="simple" csTypeId="urn:microsoft.com/office/officeart/2005/8/colors/accent1_2" csCatId="accent1" phldr="1"/>
      <dgm:spPr/>
    </dgm:pt>
    <dgm:pt modelId="{1827FAFF-9CDB-C84C-80AC-3982A19674DB}">
      <dgm:prSet phldrT="[Texte]"/>
      <dgm:spPr/>
      <dgm:t>
        <a:bodyPr/>
        <a:lstStyle/>
        <a:p>
          <a:r>
            <a:rPr lang="fr-FR" dirty="0" smtClean="0"/>
            <a:t>Web</a:t>
          </a:r>
          <a:r>
            <a:rPr lang="fr-FR" baseline="0" dirty="0" smtClean="0"/>
            <a:t> </a:t>
          </a:r>
          <a:r>
            <a:rPr lang="fr-FR" baseline="0" dirty="0" err="1" smtClean="0"/>
            <a:t>Forms</a:t>
          </a:r>
          <a:endParaRPr lang="fr-FR" dirty="0"/>
        </a:p>
      </dgm:t>
    </dgm:pt>
    <dgm:pt modelId="{8906E351-473C-8A4A-B3CD-FEFFE8BA6557}" type="parTrans" cxnId="{FA5AE2B7-F833-3643-8D98-DFB939A4AB64}">
      <dgm:prSet/>
      <dgm:spPr/>
      <dgm:t>
        <a:bodyPr/>
        <a:lstStyle/>
        <a:p>
          <a:endParaRPr lang="fr-FR"/>
        </a:p>
      </dgm:t>
    </dgm:pt>
    <dgm:pt modelId="{547AAEC7-EEAB-D147-9303-56DCEC54ED6F}" type="sibTrans" cxnId="{FA5AE2B7-F833-3643-8D98-DFB939A4AB64}">
      <dgm:prSet/>
      <dgm:spPr/>
      <dgm:t>
        <a:bodyPr/>
        <a:lstStyle/>
        <a:p>
          <a:endParaRPr lang="fr-FR"/>
        </a:p>
      </dgm:t>
    </dgm:pt>
    <dgm:pt modelId="{1BCF6F16-888E-5F4E-AC6D-8A4B3B0AD65A}">
      <dgm:prSet phldrT="[Texte]"/>
      <dgm:spPr/>
      <dgm:t>
        <a:bodyPr/>
        <a:lstStyle/>
        <a:p>
          <a:r>
            <a:rPr lang="fr-FR" dirty="0" smtClean="0"/>
            <a:t>MVC (</a:t>
          </a:r>
          <a:r>
            <a:rPr lang="fr-FR" dirty="0" err="1" smtClean="0"/>
            <a:t>Razor</a:t>
          </a:r>
          <a:r>
            <a:rPr lang="fr-FR" dirty="0" smtClean="0"/>
            <a:t>, …)</a:t>
          </a:r>
          <a:endParaRPr lang="fr-FR" dirty="0"/>
        </a:p>
      </dgm:t>
    </dgm:pt>
    <dgm:pt modelId="{DD20C775-A0C2-AB49-8277-F5EE816997D1}" type="parTrans" cxnId="{D2E01875-79D7-754E-A8AF-7D7ED12E347E}">
      <dgm:prSet/>
      <dgm:spPr/>
      <dgm:t>
        <a:bodyPr/>
        <a:lstStyle/>
        <a:p>
          <a:endParaRPr lang="fr-FR"/>
        </a:p>
      </dgm:t>
    </dgm:pt>
    <dgm:pt modelId="{C1B3A11F-BEE1-7840-9CD4-F7CE387B73A9}" type="sibTrans" cxnId="{D2E01875-79D7-754E-A8AF-7D7ED12E347E}">
      <dgm:prSet/>
      <dgm:spPr/>
      <dgm:t>
        <a:bodyPr/>
        <a:lstStyle/>
        <a:p>
          <a:endParaRPr lang="fr-FR"/>
        </a:p>
      </dgm:t>
    </dgm:pt>
    <dgm:pt modelId="{2684BFFA-923B-F641-97B2-FF377C2FA3AE}" type="pres">
      <dgm:prSet presAssocID="{864C947E-F9CF-BA44-865B-C9CF4B041DB5}" presName="Name0" presStyleCnt="0">
        <dgm:presLayoutVars>
          <dgm:dir/>
          <dgm:resizeHandles val="exact"/>
        </dgm:presLayoutVars>
      </dgm:prSet>
      <dgm:spPr/>
    </dgm:pt>
    <dgm:pt modelId="{32975C14-FE1A-344C-8DB3-0485A10DB7F7}" type="pres">
      <dgm:prSet presAssocID="{1827FAFF-9CDB-C84C-80AC-3982A19674DB}" presName="node" presStyleLbl="node1" presStyleIdx="0" presStyleCnt="2">
        <dgm:presLayoutVars>
          <dgm:bulletEnabled val="1"/>
        </dgm:presLayoutVars>
      </dgm:prSet>
      <dgm:spPr/>
      <dgm:t>
        <a:bodyPr/>
        <a:lstStyle/>
        <a:p>
          <a:endParaRPr lang="fr-FR"/>
        </a:p>
      </dgm:t>
    </dgm:pt>
    <dgm:pt modelId="{6F53063B-3671-EC48-966A-1172A253BE44}" type="pres">
      <dgm:prSet presAssocID="{547AAEC7-EEAB-D147-9303-56DCEC54ED6F}" presName="sibTrans" presStyleLbl="sibTrans2D1" presStyleIdx="0" presStyleCnt="1"/>
      <dgm:spPr/>
      <dgm:t>
        <a:bodyPr/>
        <a:lstStyle/>
        <a:p>
          <a:endParaRPr lang="fr-FR"/>
        </a:p>
      </dgm:t>
    </dgm:pt>
    <dgm:pt modelId="{B2288CBD-EBC2-DC49-BB0B-116499BBDAFD}" type="pres">
      <dgm:prSet presAssocID="{547AAEC7-EEAB-D147-9303-56DCEC54ED6F}" presName="connectorText" presStyleLbl="sibTrans2D1" presStyleIdx="0" presStyleCnt="1"/>
      <dgm:spPr/>
      <dgm:t>
        <a:bodyPr/>
        <a:lstStyle/>
        <a:p>
          <a:endParaRPr lang="fr-FR"/>
        </a:p>
      </dgm:t>
    </dgm:pt>
    <dgm:pt modelId="{EAF3D898-9965-0A46-AE4E-709162EC9F70}" type="pres">
      <dgm:prSet presAssocID="{1BCF6F16-888E-5F4E-AC6D-8A4B3B0AD65A}" presName="node" presStyleLbl="node1" presStyleIdx="1" presStyleCnt="2">
        <dgm:presLayoutVars>
          <dgm:bulletEnabled val="1"/>
        </dgm:presLayoutVars>
      </dgm:prSet>
      <dgm:spPr/>
      <dgm:t>
        <a:bodyPr/>
        <a:lstStyle/>
        <a:p>
          <a:endParaRPr lang="fr-FR"/>
        </a:p>
      </dgm:t>
    </dgm:pt>
  </dgm:ptLst>
  <dgm:cxnLst>
    <dgm:cxn modelId="{B099E406-D565-FD4C-9396-38CC6A3B00B6}" type="presOf" srcId="{547AAEC7-EEAB-D147-9303-56DCEC54ED6F}" destId="{6F53063B-3671-EC48-966A-1172A253BE44}" srcOrd="0" destOrd="0" presId="urn:microsoft.com/office/officeart/2005/8/layout/process1"/>
    <dgm:cxn modelId="{FA5AE2B7-F833-3643-8D98-DFB939A4AB64}" srcId="{864C947E-F9CF-BA44-865B-C9CF4B041DB5}" destId="{1827FAFF-9CDB-C84C-80AC-3982A19674DB}" srcOrd="0" destOrd="0" parTransId="{8906E351-473C-8A4A-B3CD-FEFFE8BA6557}" sibTransId="{547AAEC7-EEAB-D147-9303-56DCEC54ED6F}"/>
    <dgm:cxn modelId="{FB6AA301-1FB0-EF48-8827-34FD0C6F70C8}" type="presOf" srcId="{547AAEC7-EEAB-D147-9303-56DCEC54ED6F}" destId="{B2288CBD-EBC2-DC49-BB0B-116499BBDAFD}" srcOrd="1" destOrd="0" presId="urn:microsoft.com/office/officeart/2005/8/layout/process1"/>
    <dgm:cxn modelId="{58CEF66C-977C-FE45-8D87-115B6C32ACF6}" type="presOf" srcId="{1827FAFF-9CDB-C84C-80AC-3982A19674DB}" destId="{32975C14-FE1A-344C-8DB3-0485A10DB7F7}" srcOrd="0" destOrd="0" presId="urn:microsoft.com/office/officeart/2005/8/layout/process1"/>
    <dgm:cxn modelId="{C29A6AF4-8D0E-1B40-8DAF-21ED042A371E}" type="presOf" srcId="{864C947E-F9CF-BA44-865B-C9CF4B041DB5}" destId="{2684BFFA-923B-F641-97B2-FF377C2FA3AE}" srcOrd="0" destOrd="0" presId="urn:microsoft.com/office/officeart/2005/8/layout/process1"/>
    <dgm:cxn modelId="{9A02BD9E-975B-E243-87EE-A226EC92DC3C}" type="presOf" srcId="{1BCF6F16-888E-5F4E-AC6D-8A4B3B0AD65A}" destId="{EAF3D898-9965-0A46-AE4E-709162EC9F70}" srcOrd="0" destOrd="0" presId="urn:microsoft.com/office/officeart/2005/8/layout/process1"/>
    <dgm:cxn modelId="{D2E01875-79D7-754E-A8AF-7D7ED12E347E}" srcId="{864C947E-F9CF-BA44-865B-C9CF4B041DB5}" destId="{1BCF6F16-888E-5F4E-AC6D-8A4B3B0AD65A}" srcOrd="1" destOrd="0" parTransId="{DD20C775-A0C2-AB49-8277-F5EE816997D1}" sibTransId="{C1B3A11F-BEE1-7840-9CD4-F7CE387B73A9}"/>
    <dgm:cxn modelId="{FF54DA0D-F9AD-3341-8D58-E0396DD900A8}" type="presParOf" srcId="{2684BFFA-923B-F641-97B2-FF377C2FA3AE}" destId="{32975C14-FE1A-344C-8DB3-0485A10DB7F7}" srcOrd="0" destOrd="0" presId="urn:microsoft.com/office/officeart/2005/8/layout/process1"/>
    <dgm:cxn modelId="{13ABE76A-DF33-034B-A2DD-62218C54440E}" type="presParOf" srcId="{2684BFFA-923B-F641-97B2-FF377C2FA3AE}" destId="{6F53063B-3671-EC48-966A-1172A253BE44}" srcOrd="1" destOrd="0" presId="urn:microsoft.com/office/officeart/2005/8/layout/process1"/>
    <dgm:cxn modelId="{0837DBB6-3C57-324C-982E-52C8AC7FB1CA}" type="presParOf" srcId="{6F53063B-3671-EC48-966A-1172A253BE44}" destId="{B2288CBD-EBC2-DC49-BB0B-116499BBDAFD}" srcOrd="0" destOrd="0" presId="urn:microsoft.com/office/officeart/2005/8/layout/process1"/>
    <dgm:cxn modelId="{8BB2031F-84FD-3A40-81A3-F1758F4109CD}" type="presParOf" srcId="{2684BFFA-923B-F641-97B2-FF377C2FA3AE}" destId="{EAF3D898-9965-0A46-AE4E-709162EC9F70}" srcOrd="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4C947E-F9CF-BA44-865B-C9CF4B041DB5}" type="doc">
      <dgm:prSet loTypeId="urn:microsoft.com/office/officeart/2005/8/layout/process1" loCatId="" qsTypeId="urn:microsoft.com/office/officeart/2005/8/quickstyle/simple4" qsCatId="simple" csTypeId="urn:microsoft.com/office/officeart/2005/8/colors/accent1_2" csCatId="accent1" phldr="1"/>
      <dgm:spPr/>
    </dgm:pt>
    <dgm:pt modelId="{1827FAFF-9CDB-C84C-80AC-3982A19674DB}">
      <dgm:prSet phldrT="[Texte]"/>
      <dgm:spPr/>
      <dgm:t>
        <a:bodyPr/>
        <a:lstStyle/>
        <a:p>
          <a:r>
            <a:rPr lang="fr-FR" dirty="0" smtClean="0"/>
            <a:t>Windows </a:t>
          </a:r>
          <a:r>
            <a:rPr lang="fr-FR" dirty="0" err="1" smtClean="0"/>
            <a:t>Forms</a:t>
          </a:r>
          <a:endParaRPr lang="fr-FR" dirty="0"/>
        </a:p>
      </dgm:t>
    </dgm:pt>
    <dgm:pt modelId="{8906E351-473C-8A4A-B3CD-FEFFE8BA6557}" type="parTrans" cxnId="{FA5AE2B7-F833-3643-8D98-DFB939A4AB64}">
      <dgm:prSet/>
      <dgm:spPr/>
      <dgm:t>
        <a:bodyPr/>
        <a:lstStyle/>
        <a:p>
          <a:endParaRPr lang="fr-FR"/>
        </a:p>
      </dgm:t>
    </dgm:pt>
    <dgm:pt modelId="{547AAEC7-EEAB-D147-9303-56DCEC54ED6F}" type="sibTrans" cxnId="{FA5AE2B7-F833-3643-8D98-DFB939A4AB64}">
      <dgm:prSet/>
      <dgm:spPr/>
      <dgm:t>
        <a:bodyPr/>
        <a:lstStyle/>
        <a:p>
          <a:endParaRPr lang="fr-FR"/>
        </a:p>
      </dgm:t>
    </dgm:pt>
    <dgm:pt modelId="{1BCF6F16-888E-5F4E-AC6D-8A4B3B0AD65A}">
      <dgm:prSet phldrT="[Texte]"/>
      <dgm:spPr/>
      <dgm:t>
        <a:bodyPr/>
        <a:lstStyle/>
        <a:p>
          <a:r>
            <a:rPr lang="fr-FR" dirty="0" smtClean="0"/>
            <a:t>Windows </a:t>
          </a:r>
          <a:r>
            <a:rPr lang="fr-FR" dirty="0" err="1" smtClean="0"/>
            <a:t>Presentation</a:t>
          </a:r>
          <a:r>
            <a:rPr lang="fr-FR" dirty="0" smtClean="0"/>
            <a:t> </a:t>
          </a:r>
          <a:r>
            <a:rPr lang="fr-FR" dirty="0" err="1" smtClean="0"/>
            <a:t>Forms</a:t>
          </a:r>
          <a:endParaRPr lang="fr-FR" dirty="0"/>
        </a:p>
      </dgm:t>
    </dgm:pt>
    <dgm:pt modelId="{DD20C775-A0C2-AB49-8277-F5EE816997D1}" type="parTrans" cxnId="{D2E01875-79D7-754E-A8AF-7D7ED12E347E}">
      <dgm:prSet/>
      <dgm:spPr/>
      <dgm:t>
        <a:bodyPr/>
        <a:lstStyle/>
        <a:p>
          <a:endParaRPr lang="fr-FR"/>
        </a:p>
      </dgm:t>
    </dgm:pt>
    <dgm:pt modelId="{C1B3A11F-BEE1-7840-9CD4-F7CE387B73A9}" type="sibTrans" cxnId="{D2E01875-79D7-754E-A8AF-7D7ED12E347E}">
      <dgm:prSet/>
      <dgm:spPr/>
      <dgm:t>
        <a:bodyPr/>
        <a:lstStyle/>
        <a:p>
          <a:endParaRPr lang="fr-FR"/>
        </a:p>
      </dgm:t>
    </dgm:pt>
    <dgm:pt modelId="{2684BFFA-923B-F641-97B2-FF377C2FA3AE}" type="pres">
      <dgm:prSet presAssocID="{864C947E-F9CF-BA44-865B-C9CF4B041DB5}" presName="Name0" presStyleCnt="0">
        <dgm:presLayoutVars>
          <dgm:dir/>
          <dgm:resizeHandles val="exact"/>
        </dgm:presLayoutVars>
      </dgm:prSet>
      <dgm:spPr/>
    </dgm:pt>
    <dgm:pt modelId="{32975C14-FE1A-344C-8DB3-0485A10DB7F7}" type="pres">
      <dgm:prSet presAssocID="{1827FAFF-9CDB-C84C-80AC-3982A19674DB}" presName="node" presStyleLbl="node1" presStyleIdx="0" presStyleCnt="2">
        <dgm:presLayoutVars>
          <dgm:bulletEnabled val="1"/>
        </dgm:presLayoutVars>
      </dgm:prSet>
      <dgm:spPr/>
      <dgm:t>
        <a:bodyPr/>
        <a:lstStyle/>
        <a:p>
          <a:endParaRPr lang="fr-FR"/>
        </a:p>
      </dgm:t>
    </dgm:pt>
    <dgm:pt modelId="{6F53063B-3671-EC48-966A-1172A253BE44}" type="pres">
      <dgm:prSet presAssocID="{547AAEC7-EEAB-D147-9303-56DCEC54ED6F}" presName="sibTrans" presStyleLbl="sibTrans2D1" presStyleIdx="0" presStyleCnt="1"/>
      <dgm:spPr/>
      <dgm:t>
        <a:bodyPr/>
        <a:lstStyle/>
        <a:p>
          <a:endParaRPr lang="fr-FR"/>
        </a:p>
      </dgm:t>
    </dgm:pt>
    <dgm:pt modelId="{B2288CBD-EBC2-DC49-BB0B-116499BBDAFD}" type="pres">
      <dgm:prSet presAssocID="{547AAEC7-EEAB-D147-9303-56DCEC54ED6F}" presName="connectorText" presStyleLbl="sibTrans2D1" presStyleIdx="0" presStyleCnt="1"/>
      <dgm:spPr/>
      <dgm:t>
        <a:bodyPr/>
        <a:lstStyle/>
        <a:p>
          <a:endParaRPr lang="fr-FR"/>
        </a:p>
      </dgm:t>
    </dgm:pt>
    <dgm:pt modelId="{EAF3D898-9965-0A46-AE4E-709162EC9F70}" type="pres">
      <dgm:prSet presAssocID="{1BCF6F16-888E-5F4E-AC6D-8A4B3B0AD65A}" presName="node" presStyleLbl="node1" presStyleIdx="1" presStyleCnt="2">
        <dgm:presLayoutVars>
          <dgm:bulletEnabled val="1"/>
        </dgm:presLayoutVars>
      </dgm:prSet>
      <dgm:spPr/>
      <dgm:t>
        <a:bodyPr/>
        <a:lstStyle/>
        <a:p>
          <a:endParaRPr lang="fr-FR"/>
        </a:p>
      </dgm:t>
    </dgm:pt>
  </dgm:ptLst>
  <dgm:cxnLst>
    <dgm:cxn modelId="{BAC37C4C-0B1F-0F42-A9EF-6C868A77CA1D}" type="presOf" srcId="{547AAEC7-EEAB-D147-9303-56DCEC54ED6F}" destId="{B2288CBD-EBC2-DC49-BB0B-116499BBDAFD}" srcOrd="1" destOrd="0" presId="urn:microsoft.com/office/officeart/2005/8/layout/process1"/>
    <dgm:cxn modelId="{37DA4F6F-F139-8B4A-A97D-8158DFBDFB72}" type="presOf" srcId="{547AAEC7-EEAB-D147-9303-56DCEC54ED6F}" destId="{6F53063B-3671-EC48-966A-1172A253BE44}" srcOrd="0" destOrd="0" presId="urn:microsoft.com/office/officeart/2005/8/layout/process1"/>
    <dgm:cxn modelId="{D2E01875-79D7-754E-A8AF-7D7ED12E347E}" srcId="{864C947E-F9CF-BA44-865B-C9CF4B041DB5}" destId="{1BCF6F16-888E-5F4E-AC6D-8A4B3B0AD65A}" srcOrd="1" destOrd="0" parTransId="{DD20C775-A0C2-AB49-8277-F5EE816997D1}" sibTransId="{C1B3A11F-BEE1-7840-9CD4-F7CE387B73A9}"/>
    <dgm:cxn modelId="{FA5AE2B7-F833-3643-8D98-DFB939A4AB64}" srcId="{864C947E-F9CF-BA44-865B-C9CF4B041DB5}" destId="{1827FAFF-9CDB-C84C-80AC-3982A19674DB}" srcOrd="0" destOrd="0" parTransId="{8906E351-473C-8A4A-B3CD-FEFFE8BA6557}" sibTransId="{547AAEC7-EEAB-D147-9303-56DCEC54ED6F}"/>
    <dgm:cxn modelId="{CF0F12C8-0A55-B045-AEB6-7CBB4B2E7559}" type="presOf" srcId="{1827FAFF-9CDB-C84C-80AC-3982A19674DB}" destId="{32975C14-FE1A-344C-8DB3-0485A10DB7F7}" srcOrd="0" destOrd="0" presId="urn:microsoft.com/office/officeart/2005/8/layout/process1"/>
    <dgm:cxn modelId="{4A09BB59-40D7-E04E-A5B3-415DB488EB16}" type="presOf" srcId="{864C947E-F9CF-BA44-865B-C9CF4B041DB5}" destId="{2684BFFA-923B-F641-97B2-FF377C2FA3AE}" srcOrd="0" destOrd="0" presId="urn:microsoft.com/office/officeart/2005/8/layout/process1"/>
    <dgm:cxn modelId="{86CECEA2-98F7-AE41-8E76-99CB8C1B58FF}" type="presOf" srcId="{1BCF6F16-888E-5F4E-AC6D-8A4B3B0AD65A}" destId="{EAF3D898-9965-0A46-AE4E-709162EC9F70}" srcOrd="0" destOrd="0" presId="urn:microsoft.com/office/officeart/2005/8/layout/process1"/>
    <dgm:cxn modelId="{3F16E422-564E-CD40-860E-1A62AFF4C3AA}" type="presParOf" srcId="{2684BFFA-923B-F641-97B2-FF377C2FA3AE}" destId="{32975C14-FE1A-344C-8DB3-0485A10DB7F7}" srcOrd="0" destOrd="0" presId="urn:microsoft.com/office/officeart/2005/8/layout/process1"/>
    <dgm:cxn modelId="{DA96D746-8635-E042-A3F4-45106FB239BD}" type="presParOf" srcId="{2684BFFA-923B-F641-97B2-FF377C2FA3AE}" destId="{6F53063B-3671-EC48-966A-1172A253BE44}" srcOrd="1" destOrd="0" presId="urn:microsoft.com/office/officeart/2005/8/layout/process1"/>
    <dgm:cxn modelId="{044ED092-8182-A34C-AFDD-BE3943C3B03D}" type="presParOf" srcId="{6F53063B-3671-EC48-966A-1172A253BE44}" destId="{B2288CBD-EBC2-DC49-BB0B-116499BBDAFD}" srcOrd="0" destOrd="0" presId="urn:microsoft.com/office/officeart/2005/8/layout/process1"/>
    <dgm:cxn modelId="{A5183B0A-337F-EB4B-A3AF-E956E608078B}" type="presParOf" srcId="{2684BFFA-923B-F641-97B2-FF377C2FA3AE}" destId="{EAF3D898-9965-0A46-AE4E-709162EC9F70}" srcOrd="2" destOrd="0" presId="urn:microsoft.com/office/officeart/2005/8/layout/process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CF7885-CD43-1A46-BAD5-BB0C438A63CC}" type="doc">
      <dgm:prSet loTypeId="urn:microsoft.com/office/officeart/2005/8/layout/hProcess9" loCatId="" qsTypeId="urn:microsoft.com/office/officeart/2005/8/quickstyle/simple4" qsCatId="simple" csTypeId="urn:microsoft.com/office/officeart/2005/8/colors/accent1_2" csCatId="accent1" phldr="1"/>
      <dgm:spPr/>
    </dgm:pt>
    <dgm:pt modelId="{3A4FFFAA-42CA-0142-9A9C-8F816391B87B}">
      <dgm:prSet phldrT="[Texte]"/>
      <dgm:spPr/>
      <dgm:t>
        <a:bodyPr/>
        <a:lstStyle/>
        <a:p>
          <a:r>
            <a:rPr lang="fr-FR" dirty="0" smtClean="0"/>
            <a:t>Web service / .</a:t>
          </a:r>
          <a:r>
            <a:rPr lang="fr-FR" dirty="0" err="1" smtClean="0"/>
            <a:t>asmx</a:t>
          </a:r>
          <a:endParaRPr lang="fr-FR" dirty="0"/>
        </a:p>
      </dgm:t>
    </dgm:pt>
    <dgm:pt modelId="{46D8442C-A83C-1B42-89D7-895CB4F5F42B}" type="parTrans" cxnId="{6D3DE70F-AD77-3C4C-A7A0-FD598C4E92C5}">
      <dgm:prSet/>
      <dgm:spPr/>
      <dgm:t>
        <a:bodyPr/>
        <a:lstStyle/>
        <a:p>
          <a:endParaRPr lang="fr-FR"/>
        </a:p>
      </dgm:t>
    </dgm:pt>
    <dgm:pt modelId="{05C0F3B8-169F-DC42-8DF5-817695D63E5E}" type="sibTrans" cxnId="{6D3DE70F-AD77-3C4C-A7A0-FD598C4E92C5}">
      <dgm:prSet/>
      <dgm:spPr/>
      <dgm:t>
        <a:bodyPr/>
        <a:lstStyle/>
        <a:p>
          <a:endParaRPr lang="fr-FR"/>
        </a:p>
      </dgm:t>
    </dgm:pt>
    <dgm:pt modelId="{AA7FFA5D-914A-8F46-A59A-1C109D58208F}">
      <dgm:prSet phldrT="[Texte]"/>
      <dgm:spPr/>
      <dgm:t>
        <a:bodyPr/>
        <a:lstStyle/>
        <a:p>
          <a:r>
            <a:rPr lang="fr-FR" dirty="0" smtClean="0"/>
            <a:t>.NET </a:t>
          </a:r>
          <a:r>
            <a:rPr lang="fr-FR" dirty="0" err="1" smtClean="0"/>
            <a:t>remoting</a:t>
          </a:r>
          <a:endParaRPr lang="fr-FR" dirty="0"/>
        </a:p>
      </dgm:t>
    </dgm:pt>
    <dgm:pt modelId="{159EB001-D3C7-E94B-A1F7-E2249B98D527}" type="parTrans" cxnId="{671CA2C6-E494-F243-8471-628ECBD716C2}">
      <dgm:prSet/>
      <dgm:spPr/>
      <dgm:t>
        <a:bodyPr/>
        <a:lstStyle/>
        <a:p>
          <a:endParaRPr lang="fr-FR"/>
        </a:p>
      </dgm:t>
    </dgm:pt>
    <dgm:pt modelId="{927E44AB-D726-8A4F-BF49-40D3AA62D897}" type="sibTrans" cxnId="{671CA2C6-E494-F243-8471-628ECBD716C2}">
      <dgm:prSet/>
      <dgm:spPr/>
      <dgm:t>
        <a:bodyPr/>
        <a:lstStyle/>
        <a:p>
          <a:endParaRPr lang="fr-FR"/>
        </a:p>
      </dgm:t>
    </dgm:pt>
    <dgm:pt modelId="{472671D3-588A-4F41-AD11-44D10B09D420}">
      <dgm:prSet phldrT="[Texte]">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fr-FR" dirty="0" smtClean="0"/>
            <a:t>WCF</a:t>
          </a:r>
          <a:endParaRPr lang="fr-FR" dirty="0"/>
        </a:p>
      </dgm:t>
    </dgm:pt>
    <dgm:pt modelId="{4D00E2BF-B276-754E-BF8B-E5D3F7BC6260}" type="parTrans" cxnId="{A3EC3601-9A5C-6D4C-9800-ABBD2411C988}">
      <dgm:prSet/>
      <dgm:spPr/>
      <dgm:t>
        <a:bodyPr/>
        <a:lstStyle/>
        <a:p>
          <a:endParaRPr lang="fr-FR"/>
        </a:p>
      </dgm:t>
    </dgm:pt>
    <dgm:pt modelId="{796B923F-F8AE-AE41-9B32-B84E9BD3EE72}" type="sibTrans" cxnId="{A3EC3601-9A5C-6D4C-9800-ABBD2411C988}">
      <dgm:prSet/>
      <dgm:spPr/>
      <dgm:t>
        <a:bodyPr/>
        <a:lstStyle/>
        <a:p>
          <a:endParaRPr lang="fr-FR"/>
        </a:p>
      </dgm:t>
    </dgm:pt>
    <dgm:pt modelId="{0E550A86-F600-124B-89B1-780E46197326}" type="pres">
      <dgm:prSet presAssocID="{5CCF7885-CD43-1A46-BAD5-BB0C438A63CC}" presName="CompostProcess" presStyleCnt="0">
        <dgm:presLayoutVars>
          <dgm:dir/>
          <dgm:resizeHandles val="exact"/>
        </dgm:presLayoutVars>
      </dgm:prSet>
      <dgm:spPr/>
    </dgm:pt>
    <dgm:pt modelId="{6FC6918A-E3AD-DB46-808D-57A701763EF2}" type="pres">
      <dgm:prSet presAssocID="{5CCF7885-CD43-1A46-BAD5-BB0C438A63CC}" presName="arrow" presStyleLbl="bgShp" presStyleIdx="0" presStyleCnt="1" custLinFactNeighborX="-23661" custLinFactNeighborY="758"/>
      <dgm:spPr/>
    </dgm:pt>
    <dgm:pt modelId="{1643A2E4-B0C6-6041-BB34-AB24A3B59A0B}" type="pres">
      <dgm:prSet presAssocID="{5CCF7885-CD43-1A46-BAD5-BB0C438A63CC}" presName="linearProcess" presStyleCnt="0"/>
      <dgm:spPr/>
    </dgm:pt>
    <dgm:pt modelId="{6206B5A8-7151-314F-AB16-6F69EF4D9C37}" type="pres">
      <dgm:prSet presAssocID="{3A4FFFAA-42CA-0142-9A9C-8F816391B87B}" presName="textNode" presStyleLbl="node1" presStyleIdx="0" presStyleCnt="3">
        <dgm:presLayoutVars>
          <dgm:bulletEnabled val="1"/>
        </dgm:presLayoutVars>
      </dgm:prSet>
      <dgm:spPr/>
      <dgm:t>
        <a:bodyPr/>
        <a:lstStyle/>
        <a:p>
          <a:endParaRPr lang="fr-FR"/>
        </a:p>
      </dgm:t>
    </dgm:pt>
    <dgm:pt modelId="{41FB3C27-5F84-1C41-AB58-D217EB774534}" type="pres">
      <dgm:prSet presAssocID="{05C0F3B8-169F-DC42-8DF5-817695D63E5E}" presName="sibTrans" presStyleCnt="0"/>
      <dgm:spPr/>
    </dgm:pt>
    <dgm:pt modelId="{859B0FC0-926C-FD41-A26F-17CA875CCB5C}" type="pres">
      <dgm:prSet presAssocID="{AA7FFA5D-914A-8F46-A59A-1C109D58208F}" presName="textNode" presStyleLbl="node1" presStyleIdx="1" presStyleCnt="3">
        <dgm:presLayoutVars>
          <dgm:bulletEnabled val="1"/>
        </dgm:presLayoutVars>
      </dgm:prSet>
      <dgm:spPr/>
      <dgm:t>
        <a:bodyPr/>
        <a:lstStyle/>
        <a:p>
          <a:endParaRPr lang="fr-FR"/>
        </a:p>
      </dgm:t>
    </dgm:pt>
    <dgm:pt modelId="{F3A842DD-E07C-0B43-AEE6-9F0651E8CF1F}" type="pres">
      <dgm:prSet presAssocID="{927E44AB-D726-8A4F-BF49-40D3AA62D897}" presName="sibTrans" presStyleCnt="0"/>
      <dgm:spPr/>
    </dgm:pt>
    <dgm:pt modelId="{5B16F987-3088-F54A-BA14-C67E2B51A3C6}" type="pres">
      <dgm:prSet presAssocID="{472671D3-588A-4F41-AD11-44D10B09D420}" presName="textNode" presStyleLbl="node1" presStyleIdx="2" presStyleCnt="3">
        <dgm:presLayoutVars>
          <dgm:bulletEnabled val="1"/>
        </dgm:presLayoutVars>
      </dgm:prSet>
      <dgm:spPr/>
      <dgm:t>
        <a:bodyPr/>
        <a:lstStyle/>
        <a:p>
          <a:endParaRPr lang="fr-FR"/>
        </a:p>
      </dgm:t>
    </dgm:pt>
  </dgm:ptLst>
  <dgm:cxnLst>
    <dgm:cxn modelId="{B73BE499-84D5-F14E-B7BE-336C43F09B66}" type="presOf" srcId="{472671D3-588A-4F41-AD11-44D10B09D420}" destId="{5B16F987-3088-F54A-BA14-C67E2B51A3C6}" srcOrd="0" destOrd="0" presId="urn:microsoft.com/office/officeart/2005/8/layout/hProcess9"/>
    <dgm:cxn modelId="{671CA2C6-E494-F243-8471-628ECBD716C2}" srcId="{5CCF7885-CD43-1A46-BAD5-BB0C438A63CC}" destId="{AA7FFA5D-914A-8F46-A59A-1C109D58208F}" srcOrd="1" destOrd="0" parTransId="{159EB001-D3C7-E94B-A1F7-E2249B98D527}" sibTransId="{927E44AB-D726-8A4F-BF49-40D3AA62D897}"/>
    <dgm:cxn modelId="{F009BB41-AAB7-3648-BDFA-043FDAC38146}" type="presOf" srcId="{3A4FFFAA-42CA-0142-9A9C-8F816391B87B}" destId="{6206B5A8-7151-314F-AB16-6F69EF4D9C37}" srcOrd="0" destOrd="0" presId="urn:microsoft.com/office/officeart/2005/8/layout/hProcess9"/>
    <dgm:cxn modelId="{6D3DE70F-AD77-3C4C-A7A0-FD598C4E92C5}" srcId="{5CCF7885-CD43-1A46-BAD5-BB0C438A63CC}" destId="{3A4FFFAA-42CA-0142-9A9C-8F816391B87B}" srcOrd="0" destOrd="0" parTransId="{46D8442C-A83C-1B42-89D7-895CB4F5F42B}" sibTransId="{05C0F3B8-169F-DC42-8DF5-817695D63E5E}"/>
    <dgm:cxn modelId="{A3EC3601-9A5C-6D4C-9800-ABBD2411C988}" srcId="{5CCF7885-CD43-1A46-BAD5-BB0C438A63CC}" destId="{472671D3-588A-4F41-AD11-44D10B09D420}" srcOrd="2" destOrd="0" parTransId="{4D00E2BF-B276-754E-BF8B-E5D3F7BC6260}" sibTransId="{796B923F-F8AE-AE41-9B32-B84E9BD3EE72}"/>
    <dgm:cxn modelId="{72EABD56-7AF5-EE41-9583-64FB78BBD240}" type="presOf" srcId="{5CCF7885-CD43-1A46-BAD5-BB0C438A63CC}" destId="{0E550A86-F600-124B-89B1-780E46197326}" srcOrd="0" destOrd="0" presId="urn:microsoft.com/office/officeart/2005/8/layout/hProcess9"/>
    <dgm:cxn modelId="{D2C4448B-A19F-3046-A7C8-4424FDE6E12D}" type="presOf" srcId="{AA7FFA5D-914A-8F46-A59A-1C109D58208F}" destId="{859B0FC0-926C-FD41-A26F-17CA875CCB5C}" srcOrd="0" destOrd="0" presId="urn:microsoft.com/office/officeart/2005/8/layout/hProcess9"/>
    <dgm:cxn modelId="{49067C81-5F1E-9349-91F7-FCD30403AA6C}" type="presParOf" srcId="{0E550A86-F600-124B-89B1-780E46197326}" destId="{6FC6918A-E3AD-DB46-808D-57A701763EF2}" srcOrd="0" destOrd="0" presId="urn:microsoft.com/office/officeart/2005/8/layout/hProcess9"/>
    <dgm:cxn modelId="{89206E0A-3A35-1840-9EA5-4B52127529DA}" type="presParOf" srcId="{0E550A86-F600-124B-89B1-780E46197326}" destId="{1643A2E4-B0C6-6041-BB34-AB24A3B59A0B}" srcOrd="1" destOrd="0" presId="urn:microsoft.com/office/officeart/2005/8/layout/hProcess9"/>
    <dgm:cxn modelId="{605CED23-2F27-B443-A629-D83308C53B75}" type="presParOf" srcId="{1643A2E4-B0C6-6041-BB34-AB24A3B59A0B}" destId="{6206B5A8-7151-314F-AB16-6F69EF4D9C37}" srcOrd="0" destOrd="0" presId="urn:microsoft.com/office/officeart/2005/8/layout/hProcess9"/>
    <dgm:cxn modelId="{863087F0-1518-8543-82E3-429FDBFC7606}" type="presParOf" srcId="{1643A2E4-B0C6-6041-BB34-AB24A3B59A0B}" destId="{41FB3C27-5F84-1C41-AB58-D217EB774534}" srcOrd="1" destOrd="0" presId="urn:microsoft.com/office/officeart/2005/8/layout/hProcess9"/>
    <dgm:cxn modelId="{6C8D927F-96A5-E948-B77F-EAB35574ED15}" type="presParOf" srcId="{1643A2E4-B0C6-6041-BB34-AB24A3B59A0B}" destId="{859B0FC0-926C-FD41-A26F-17CA875CCB5C}" srcOrd="2" destOrd="0" presId="urn:microsoft.com/office/officeart/2005/8/layout/hProcess9"/>
    <dgm:cxn modelId="{C6961ECF-C65D-6545-9F23-FDBFB0F60FC7}" type="presParOf" srcId="{1643A2E4-B0C6-6041-BB34-AB24A3B59A0B}" destId="{F3A842DD-E07C-0B43-AEE6-9F0651E8CF1F}" srcOrd="3" destOrd="0" presId="urn:microsoft.com/office/officeart/2005/8/layout/hProcess9"/>
    <dgm:cxn modelId="{62A1826B-015F-0445-ADDC-1802164362B1}" type="presParOf" srcId="{1643A2E4-B0C6-6041-BB34-AB24A3B59A0B}" destId="{5B16F987-3088-F54A-BA14-C67E2B51A3C6}" srcOrd="4"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EB0184-105E-AB4B-8176-45FBB3099A26}">
      <dsp:nvSpPr>
        <dsp:cNvPr id="0" name=""/>
        <dsp:cNvSpPr/>
      </dsp:nvSpPr>
      <dsp:spPr>
        <a:xfrm>
          <a:off x="2426" y="1681300"/>
          <a:ext cx="2434137" cy="9736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56007" rIns="28004" bIns="56007" numCol="1" spcCol="1270" anchor="ctr" anchorCtr="0">
          <a:noAutofit/>
        </a:bodyPr>
        <a:lstStyle/>
        <a:p>
          <a:pPr lvl="0" algn="ctr" defTabSz="933450">
            <a:lnSpc>
              <a:spcPct val="90000"/>
            </a:lnSpc>
            <a:spcBef>
              <a:spcPct val="0"/>
            </a:spcBef>
            <a:spcAft>
              <a:spcPct val="35000"/>
            </a:spcAft>
          </a:pPr>
          <a:r>
            <a:rPr lang="fr-FR" sz="2100" kern="1200" dirty="0" err="1" smtClean="0"/>
            <a:t>Dataset</a:t>
          </a:r>
          <a:r>
            <a:rPr lang="fr-FR" sz="2100" kern="1200" dirty="0" smtClean="0"/>
            <a:t>/</a:t>
          </a:r>
          <a:r>
            <a:rPr lang="fr-FR" sz="2100" kern="1200" dirty="0" err="1" smtClean="0"/>
            <a:t>Datatable</a:t>
          </a:r>
          <a:endParaRPr lang="fr-FR" sz="2100" kern="1200" dirty="0"/>
        </a:p>
      </dsp:txBody>
      <dsp:txXfrm>
        <a:off x="2426" y="1681300"/>
        <a:ext cx="2190723" cy="973655"/>
      </dsp:txXfrm>
    </dsp:sp>
    <dsp:sp modelId="{6C2C1B3F-6940-E749-AC6B-E5128A0AE8CB}">
      <dsp:nvSpPr>
        <dsp:cNvPr id="0" name=""/>
        <dsp:cNvSpPr/>
      </dsp:nvSpPr>
      <dsp:spPr>
        <a:xfrm>
          <a:off x="1949736" y="1681300"/>
          <a:ext cx="2434137" cy="97365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lvl="0" algn="ctr" defTabSz="933450">
            <a:lnSpc>
              <a:spcPct val="90000"/>
            </a:lnSpc>
            <a:spcBef>
              <a:spcPct val="0"/>
            </a:spcBef>
            <a:spcAft>
              <a:spcPct val="35000"/>
            </a:spcAft>
          </a:pPr>
          <a:r>
            <a:rPr lang="fr-FR" sz="2100" kern="1200" dirty="0" err="1" smtClean="0"/>
            <a:t>Linq</a:t>
          </a:r>
          <a:r>
            <a:rPr lang="fr-FR" sz="2100" kern="1200" dirty="0" smtClean="0"/>
            <a:t>-To-</a:t>
          </a:r>
          <a:r>
            <a:rPr lang="fr-FR" sz="2100" kern="1200" dirty="0" err="1" smtClean="0"/>
            <a:t>Datasets</a:t>
          </a:r>
          <a:endParaRPr lang="fr-FR" sz="2100" kern="1200" dirty="0"/>
        </a:p>
      </dsp:txBody>
      <dsp:txXfrm>
        <a:off x="2436564" y="1681300"/>
        <a:ext cx="1460482" cy="973655"/>
      </dsp:txXfrm>
    </dsp:sp>
    <dsp:sp modelId="{D9F1741D-93DA-4643-BAB2-DF0FEF84A6D7}">
      <dsp:nvSpPr>
        <dsp:cNvPr id="0" name=""/>
        <dsp:cNvSpPr/>
      </dsp:nvSpPr>
      <dsp:spPr>
        <a:xfrm>
          <a:off x="3897046" y="1681300"/>
          <a:ext cx="2434137" cy="97365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lvl="0" algn="ctr" defTabSz="933450">
            <a:lnSpc>
              <a:spcPct val="90000"/>
            </a:lnSpc>
            <a:spcBef>
              <a:spcPct val="0"/>
            </a:spcBef>
            <a:spcAft>
              <a:spcPct val="35000"/>
            </a:spcAft>
          </a:pPr>
          <a:r>
            <a:rPr lang="fr-FR" sz="2100" kern="1200" dirty="0" err="1" smtClean="0"/>
            <a:t>Linq</a:t>
          </a:r>
          <a:r>
            <a:rPr lang="fr-FR" sz="2100" kern="1200" dirty="0" smtClean="0"/>
            <a:t>-To-</a:t>
          </a:r>
          <a:r>
            <a:rPr lang="fr-FR" sz="2100" kern="1200" dirty="0" err="1" smtClean="0"/>
            <a:t>Sql</a:t>
          </a:r>
          <a:endParaRPr lang="fr-FR" sz="2100" kern="1200" dirty="0"/>
        </a:p>
      </dsp:txBody>
      <dsp:txXfrm>
        <a:off x="4383874" y="1681300"/>
        <a:ext cx="1460482" cy="973655"/>
      </dsp:txXfrm>
    </dsp:sp>
    <dsp:sp modelId="{E2667B89-EE4A-104D-9353-CC8B7ADF3A67}">
      <dsp:nvSpPr>
        <dsp:cNvPr id="0" name=""/>
        <dsp:cNvSpPr/>
      </dsp:nvSpPr>
      <dsp:spPr>
        <a:xfrm>
          <a:off x="5844356" y="1681300"/>
          <a:ext cx="2434137" cy="97365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lvl="0" algn="ctr" defTabSz="933450">
            <a:lnSpc>
              <a:spcPct val="90000"/>
            </a:lnSpc>
            <a:spcBef>
              <a:spcPct val="0"/>
            </a:spcBef>
            <a:spcAft>
              <a:spcPct val="35000"/>
            </a:spcAft>
          </a:pPr>
          <a:r>
            <a:rPr lang="fr-FR" sz="2100" kern="1200" dirty="0" err="1" smtClean="0"/>
            <a:t>Linq</a:t>
          </a:r>
          <a:r>
            <a:rPr lang="fr-FR" sz="2100" kern="1200" dirty="0" smtClean="0"/>
            <a:t>-To-</a:t>
          </a:r>
          <a:r>
            <a:rPr lang="fr-FR" sz="2100" kern="1200" dirty="0" err="1" smtClean="0"/>
            <a:t>Entities</a:t>
          </a:r>
          <a:r>
            <a:rPr lang="fr-FR" sz="2100" kern="1200" dirty="0" smtClean="0"/>
            <a:t>/EF</a:t>
          </a:r>
          <a:endParaRPr lang="fr-FR" sz="2100" kern="1200" dirty="0"/>
        </a:p>
      </dsp:txBody>
      <dsp:txXfrm>
        <a:off x="6331184" y="1681300"/>
        <a:ext cx="1460482" cy="9736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975C14-FE1A-344C-8DB3-0485A10DB7F7}">
      <dsp:nvSpPr>
        <dsp:cNvPr id="0" name=""/>
        <dsp:cNvSpPr/>
      </dsp:nvSpPr>
      <dsp:spPr>
        <a:xfrm>
          <a:off x="1190" y="290301"/>
          <a:ext cx="2539007" cy="15234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fr-FR" sz="4000" kern="1200" dirty="0" smtClean="0"/>
            <a:t>Web</a:t>
          </a:r>
          <a:r>
            <a:rPr lang="fr-FR" sz="4000" kern="1200" baseline="0" dirty="0" smtClean="0"/>
            <a:t> </a:t>
          </a:r>
          <a:r>
            <a:rPr lang="fr-FR" sz="4000" kern="1200" baseline="0" dirty="0" err="1" smtClean="0"/>
            <a:t>Forms</a:t>
          </a:r>
          <a:endParaRPr lang="fr-FR" sz="4000" kern="1200" dirty="0"/>
        </a:p>
      </dsp:txBody>
      <dsp:txXfrm>
        <a:off x="45809" y="334920"/>
        <a:ext cx="2449769" cy="1434166"/>
      </dsp:txXfrm>
    </dsp:sp>
    <dsp:sp modelId="{6F53063B-3671-EC48-966A-1172A253BE44}">
      <dsp:nvSpPr>
        <dsp:cNvPr id="0" name=""/>
        <dsp:cNvSpPr/>
      </dsp:nvSpPr>
      <dsp:spPr>
        <a:xfrm>
          <a:off x="2794099" y="737167"/>
          <a:ext cx="538269" cy="62967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fr-FR" sz="2700" kern="1200"/>
        </a:p>
      </dsp:txBody>
      <dsp:txXfrm>
        <a:off x="2794099" y="863102"/>
        <a:ext cx="376788" cy="377803"/>
      </dsp:txXfrm>
    </dsp:sp>
    <dsp:sp modelId="{EAF3D898-9965-0A46-AE4E-709162EC9F70}">
      <dsp:nvSpPr>
        <dsp:cNvPr id="0" name=""/>
        <dsp:cNvSpPr/>
      </dsp:nvSpPr>
      <dsp:spPr>
        <a:xfrm>
          <a:off x="3555801" y="290301"/>
          <a:ext cx="2539007" cy="15234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fr-FR" sz="4000" kern="1200" dirty="0" smtClean="0"/>
            <a:t>MVC (</a:t>
          </a:r>
          <a:r>
            <a:rPr lang="fr-FR" sz="4000" kern="1200" dirty="0" err="1" smtClean="0"/>
            <a:t>Razor</a:t>
          </a:r>
          <a:r>
            <a:rPr lang="fr-FR" sz="4000" kern="1200" dirty="0" smtClean="0"/>
            <a:t>, …)</a:t>
          </a:r>
          <a:endParaRPr lang="fr-FR" sz="4000" kern="1200" dirty="0"/>
        </a:p>
      </dsp:txBody>
      <dsp:txXfrm>
        <a:off x="3600420" y="334920"/>
        <a:ext cx="2449769" cy="14341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975C14-FE1A-344C-8DB3-0485A10DB7F7}">
      <dsp:nvSpPr>
        <dsp:cNvPr id="0" name=""/>
        <dsp:cNvSpPr/>
      </dsp:nvSpPr>
      <dsp:spPr>
        <a:xfrm>
          <a:off x="1190" y="290301"/>
          <a:ext cx="2539007" cy="15234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fr-FR" sz="2800" kern="1200" dirty="0" smtClean="0"/>
            <a:t>Windows </a:t>
          </a:r>
          <a:r>
            <a:rPr lang="fr-FR" sz="2800" kern="1200" dirty="0" err="1" smtClean="0"/>
            <a:t>Forms</a:t>
          </a:r>
          <a:endParaRPr lang="fr-FR" sz="2800" kern="1200" dirty="0"/>
        </a:p>
      </dsp:txBody>
      <dsp:txXfrm>
        <a:off x="45809" y="334920"/>
        <a:ext cx="2449769" cy="1434166"/>
      </dsp:txXfrm>
    </dsp:sp>
    <dsp:sp modelId="{6F53063B-3671-EC48-966A-1172A253BE44}">
      <dsp:nvSpPr>
        <dsp:cNvPr id="0" name=""/>
        <dsp:cNvSpPr/>
      </dsp:nvSpPr>
      <dsp:spPr>
        <a:xfrm>
          <a:off x="2794099" y="737167"/>
          <a:ext cx="538269" cy="62967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fr-FR" sz="2300" kern="1200"/>
        </a:p>
      </dsp:txBody>
      <dsp:txXfrm>
        <a:off x="2794099" y="863102"/>
        <a:ext cx="376788" cy="377803"/>
      </dsp:txXfrm>
    </dsp:sp>
    <dsp:sp modelId="{EAF3D898-9965-0A46-AE4E-709162EC9F70}">
      <dsp:nvSpPr>
        <dsp:cNvPr id="0" name=""/>
        <dsp:cNvSpPr/>
      </dsp:nvSpPr>
      <dsp:spPr>
        <a:xfrm>
          <a:off x="3555801" y="290301"/>
          <a:ext cx="2539007" cy="15234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fr-FR" sz="2800" kern="1200" dirty="0" smtClean="0"/>
            <a:t>Windows </a:t>
          </a:r>
          <a:r>
            <a:rPr lang="fr-FR" sz="2800" kern="1200" dirty="0" err="1" smtClean="0"/>
            <a:t>Presentation</a:t>
          </a:r>
          <a:r>
            <a:rPr lang="fr-FR" sz="2800" kern="1200" dirty="0" smtClean="0"/>
            <a:t> </a:t>
          </a:r>
          <a:r>
            <a:rPr lang="fr-FR" sz="2800" kern="1200" dirty="0" err="1" smtClean="0"/>
            <a:t>Forms</a:t>
          </a:r>
          <a:endParaRPr lang="fr-FR" sz="2800" kern="1200" dirty="0"/>
        </a:p>
      </dsp:txBody>
      <dsp:txXfrm>
        <a:off x="3600420" y="334920"/>
        <a:ext cx="2449769" cy="14341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6918A-E3AD-DB46-808D-57A701763EF2}">
      <dsp:nvSpPr>
        <dsp:cNvPr id="0" name=""/>
        <dsp:cNvSpPr/>
      </dsp:nvSpPr>
      <dsp:spPr>
        <a:xfrm>
          <a:off x="0" y="0"/>
          <a:ext cx="5181600" cy="4064000"/>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206B5A8-7151-314F-AB16-6F69EF4D9C37}">
      <dsp:nvSpPr>
        <dsp:cNvPr id="0" name=""/>
        <dsp:cNvSpPr/>
      </dsp:nvSpPr>
      <dsp:spPr>
        <a:xfrm>
          <a:off x="206573" y="1219199"/>
          <a:ext cx="1828800" cy="16256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fr-FR" sz="2900" kern="1200" dirty="0" smtClean="0"/>
            <a:t>Web service / .</a:t>
          </a:r>
          <a:r>
            <a:rPr lang="fr-FR" sz="2900" kern="1200" dirty="0" err="1" smtClean="0"/>
            <a:t>asmx</a:t>
          </a:r>
          <a:endParaRPr lang="fr-FR" sz="2900" kern="1200" dirty="0"/>
        </a:p>
      </dsp:txBody>
      <dsp:txXfrm>
        <a:off x="285928" y="1298554"/>
        <a:ext cx="1670090" cy="1466890"/>
      </dsp:txXfrm>
    </dsp:sp>
    <dsp:sp modelId="{859B0FC0-926C-FD41-A26F-17CA875CCB5C}">
      <dsp:nvSpPr>
        <dsp:cNvPr id="0" name=""/>
        <dsp:cNvSpPr/>
      </dsp:nvSpPr>
      <dsp:spPr>
        <a:xfrm>
          <a:off x="2133600" y="1219199"/>
          <a:ext cx="1828800" cy="16256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fr-FR" sz="2900" kern="1200" dirty="0" smtClean="0"/>
            <a:t>.NET </a:t>
          </a:r>
          <a:r>
            <a:rPr lang="fr-FR" sz="2900" kern="1200" dirty="0" err="1" smtClean="0"/>
            <a:t>remoting</a:t>
          </a:r>
          <a:endParaRPr lang="fr-FR" sz="2900" kern="1200" dirty="0"/>
        </a:p>
      </dsp:txBody>
      <dsp:txXfrm>
        <a:off x="2212955" y="1298554"/>
        <a:ext cx="1670090" cy="1466890"/>
      </dsp:txXfrm>
    </dsp:sp>
    <dsp:sp modelId="{5B16F987-3088-F54A-BA14-C67E2B51A3C6}">
      <dsp:nvSpPr>
        <dsp:cNvPr id="0" name=""/>
        <dsp:cNvSpPr/>
      </dsp:nvSpPr>
      <dsp:spPr>
        <a:xfrm>
          <a:off x="4060626" y="1219199"/>
          <a:ext cx="1828800" cy="1625600"/>
        </a:xfrm>
        <a:prstGeom prst="roundRect">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fr-FR" sz="2900" kern="1200" dirty="0" smtClean="0"/>
            <a:t>WCF</a:t>
          </a:r>
          <a:endParaRPr lang="fr-FR" sz="2900" kern="1200" dirty="0"/>
        </a:p>
      </dsp:txBody>
      <dsp:txXfrm>
        <a:off x="4139981" y="1298554"/>
        <a:ext cx="1670090" cy="146689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62" name="Rectangle 2"/>
          <p:cNvSpPr>
            <a:spLocks noGrp="1" noChangeArrowheads="1"/>
          </p:cNvSpPr>
          <p:nvPr>
            <p:ph type="hdr" sz="quarter"/>
          </p:nvPr>
        </p:nvSpPr>
        <p:spPr bwMode="auto">
          <a:xfrm>
            <a:off x="2370138" y="0"/>
            <a:ext cx="45116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a:t>[Title of the course]</a:t>
            </a:r>
          </a:p>
        </p:txBody>
      </p:sp>
      <p:sp>
        <p:nvSpPr>
          <p:cNvPr id="501763" name="Rectangle 3"/>
          <p:cNvSpPr>
            <a:spLocks noGrp="1" noChangeArrowheads="1"/>
          </p:cNvSpPr>
          <p:nvPr>
            <p:ph type="dt" sz="quarter" idx="1"/>
          </p:nvPr>
        </p:nvSpPr>
        <p:spPr bwMode="auto">
          <a:xfrm>
            <a:off x="0" y="0"/>
            <a:ext cx="1911350"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a:solidFill>
                  <a:srgbClr val="5F5F5F"/>
                </a:solidFill>
              </a:defRPr>
            </a:lvl1pPr>
          </a:lstStyle>
          <a:p>
            <a:fld id="{36397F7C-9109-41AA-AF3F-C9CBB169BBFF}" type="datetime1">
              <a:rPr lang="en-US"/>
              <a:pPr/>
              <a:t>1/18/16</a:t>
            </a:fld>
            <a:endParaRPr lang="en-US"/>
          </a:p>
        </p:txBody>
      </p:sp>
      <p:sp>
        <p:nvSpPr>
          <p:cNvPr id="501764" name="Rectangle 4"/>
          <p:cNvSpPr>
            <a:spLocks noGrp="1" noChangeArrowheads="1"/>
          </p:cNvSpPr>
          <p:nvPr>
            <p:ph type="ftr" sz="quarter" idx="2"/>
          </p:nvPr>
        </p:nvSpPr>
        <p:spPr bwMode="auto">
          <a:xfrm>
            <a:off x="0" y="8831263"/>
            <a:ext cx="5811838"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a:solidFill>
                  <a:srgbClr val="5F5F5F"/>
                </a:solidFill>
              </a:defRPr>
            </a:lvl1pPr>
          </a:lstStyle>
          <a:p>
            <a:r>
              <a:rPr lang="en-US"/>
              <a:t>Copyright © 2004-2005 NameOfTheOrganization. All rights reserved.</a:t>
            </a:r>
          </a:p>
        </p:txBody>
      </p:sp>
      <p:sp>
        <p:nvSpPr>
          <p:cNvPr id="501765" name="Rectangle 5"/>
          <p:cNvSpPr>
            <a:spLocks noGrp="1" noChangeArrowheads="1"/>
          </p:cNvSpPr>
          <p:nvPr>
            <p:ph type="sldNum" sz="quarter" idx="3"/>
          </p:nvPr>
        </p:nvSpPr>
        <p:spPr bwMode="auto">
          <a:xfrm>
            <a:off x="6348413" y="8831263"/>
            <a:ext cx="533400"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a:solidFill>
                  <a:srgbClr val="5F5F5F"/>
                </a:solidFill>
              </a:defRPr>
            </a:lvl1pPr>
          </a:lstStyle>
          <a:p>
            <a:fld id="{7C415679-3D27-438F-AC74-489F5AF5739C}" type="slidenum">
              <a:rPr lang="en-US"/>
              <a:pPr/>
              <a:t>‹#›</a:t>
            </a:fld>
            <a:endParaRPr lang="en-US"/>
          </a:p>
        </p:txBody>
      </p:sp>
    </p:spTree>
    <p:extLst>
      <p:ext uri="{BB962C8B-B14F-4D97-AF65-F5344CB8AC3E}">
        <p14:creationId xmlns:p14="http://schemas.microsoft.com/office/powerpoint/2010/main" val="544668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2293938" y="0"/>
            <a:ext cx="45878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a:t>[Title of the course]</a:t>
            </a:r>
          </a:p>
        </p:txBody>
      </p:sp>
      <p:sp>
        <p:nvSpPr>
          <p:cNvPr id="16387" name="Rectangle 3"/>
          <p:cNvSpPr>
            <a:spLocks noGrp="1" noChangeArrowheads="1"/>
          </p:cNvSpPr>
          <p:nvPr>
            <p:ph type="dt" idx="1"/>
          </p:nvPr>
        </p:nvSpPr>
        <p:spPr bwMode="auto">
          <a:xfrm>
            <a:off x="0" y="0"/>
            <a:ext cx="2065338"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a:solidFill>
                  <a:srgbClr val="5F5F5F"/>
                </a:solidFill>
              </a:defRPr>
            </a:lvl1pPr>
          </a:lstStyle>
          <a:p>
            <a:fld id="{7EF0411E-54B7-49D7-BF23-01683CC1CD67}" type="datetime1">
              <a:rPr lang="en-US"/>
              <a:pPr/>
              <a:t>1/18/16</a:t>
            </a:fld>
            <a:endParaRPr lang="en-US"/>
          </a:p>
        </p:txBody>
      </p:sp>
      <p:sp>
        <p:nvSpPr>
          <p:cNvPr id="14340" name="Rectangle 4"/>
          <p:cNvSpPr>
            <a:spLocks noGrp="1" noRot="1" noChangeAspect="1" noChangeArrowheads="1" noTextEdit="1"/>
          </p:cNvSpPr>
          <p:nvPr>
            <p:ph type="sldImg" idx="2"/>
          </p:nvPr>
        </p:nvSpPr>
        <p:spPr bwMode="auto">
          <a:xfrm>
            <a:off x="654050" y="696913"/>
            <a:ext cx="5575300" cy="34861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389" name="Rectangle 5"/>
          <p:cNvSpPr>
            <a:spLocks noGrp="1" noChangeArrowheads="1"/>
          </p:cNvSpPr>
          <p:nvPr>
            <p:ph type="body" sz="quarter" idx="3"/>
          </p:nvPr>
        </p:nvSpPr>
        <p:spPr bwMode="auto">
          <a:xfrm>
            <a:off x="688975" y="4416425"/>
            <a:ext cx="5505450" cy="4183063"/>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0" y="8829675"/>
            <a:ext cx="565785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a:solidFill>
                  <a:srgbClr val="5F5F5F"/>
                </a:solidFill>
              </a:defRPr>
            </a:lvl1pPr>
          </a:lstStyle>
          <a:p>
            <a:r>
              <a:rPr lang="en-US"/>
              <a:t>Copyright © 2004-2005 NameOfTheOrganization. All rights reserved.</a:t>
            </a:r>
          </a:p>
        </p:txBody>
      </p:sp>
      <p:sp>
        <p:nvSpPr>
          <p:cNvPr id="16391" name="Rectangle 7"/>
          <p:cNvSpPr>
            <a:spLocks noGrp="1" noChangeArrowheads="1"/>
          </p:cNvSpPr>
          <p:nvPr>
            <p:ph type="sldNum" sz="quarter" idx="5"/>
          </p:nvPr>
        </p:nvSpPr>
        <p:spPr bwMode="auto">
          <a:xfrm>
            <a:off x="6423025" y="8829675"/>
            <a:ext cx="45720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a:solidFill>
                  <a:srgbClr val="5F5F5F"/>
                </a:solidFill>
              </a:defRPr>
            </a:lvl1pPr>
          </a:lstStyle>
          <a:p>
            <a:fld id="{F2894214-72F6-4306-9C26-759FB68F50CD}" type="slidenum">
              <a:rPr lang="en-US"/>
              <a:pPr/>
              <a:t>‹#›</a:t>
            </a:fld>
            <a:endParaRPr lang="en-US"/>
          </a:p>
        </p:txBody>
      </p:sp>
    </p:spTree>
    <p:extLst>
      <p:ext uri="{BB962C8B-B14F-4D97-AF65-F5344CB8AC3E}">
        <p14:creationId xmlns:p14="http://schemas.microsoft.com/office/powerpoint/2010/main" val="502470154"/>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Espace réservé de l'image des diapositives 1"/>
          <p:cNvSpPr>
            <a:spLocks noGrp="1" noRot="1" noChangeAspect="1"/>
          </p:cNvSpPr>
          <p:nvPr>
            <p:ph type="sldImg"/>
          </p:nvPr>
        </p:nvSpPr>
        <p:spPr>
          <a:ln/>
        </p:spPr>
      </p:sp>
      <p:sp>
        <p:nvSpPr>
          <p:cNvPr id="16386" name="Espace réservé des commentaires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461963" eaLnBrk="1" hangingPunct="1">
              <a:spcBef>
                <a:spcPct val="0"/>
              </a:spcBef>
              <a:defRPr/>
            </a:pPr>
            <a:r>
              <a:rPr lang="fr-FR" b="1" dirty="0" smtClean="0">
                <a:ea typeface="ＭＳ Ｐゴシック" charset="0"/>
                <a:cs typeface="ＭＳ Ｐゴシック" charset="0"/>
              </a:rPr>
              <a:t>© SUPINFO International University </a:t>
            </a:r>
            <a:r>
              <a:rPr lang="fr-FR" dirty="0" smtClean="0">
                <a:ea typeface="ＭＳ Ｐゴシック" charset="0"/>
                <a:cs typeface="ＭＳ Ｐゴシック" charset="0"/>
              </a:rPr>
              <a:t>- http://www.supinfo.com</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SUPINFO vous permet de partager ce document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Vous êtes libre de :</a:t>
            </a:r>
          </a:p>
          <a:p>
            <a:pPr defTabSz="461963" eaLnBrk="1" hangingPunct="1">
              <a:spcBef>
                <a:spcPct val="0"/>
              </a:spcBef>
              <a:defRPr/>
            </a:pPr>
            <a:r>
              <a:rPr lang="fr-FR" i="1" dirty="0" smtClean="0">
                <a:ea typeface="ＭＳ Ｐゴシック" charset="0"/>
                <a:cs typeface="ＭＳ Ｐゴシック" charset="0"/>
              </a:rPr>
              <a:t>Partager — reproduire, distribuer et communiquer ce document</a:t>
            </a:r>
            <a:br>
              <a:rPr lang="fr-FR" i="1" dirty="0" smtClean="0">
                <a:ea typeface="ＭＳ Ｐゴシック" charset="0"/>
                <a:cs typeface="ＭＳ Ｐゴシック" charset="0"/>
              </a:rPr>
            </a:br>
            <a:r>
              <a:rPr lang="fr-FR" i="1" dirty="0" smtClean="0">
                <a:ea typeface="ＭＳ Ｐゴシック" charset="0"/>
                <a:cs typeface="ＭＳ Ｐゴシック" charset="0"/>
              </a:rPr>
              <a:t>Remixer — modifier ce document</a:t>
            </a:r>
          </a:p>
          <a:p>
            <a:pPr defTabSz="461963" eaLnBrk="1" hangingPunct="1">
              <a:spcBef>
                <a:spcPct val="0"/>
              </a:spcBef>
              <a:defRPr/>
            </a:pPr>
            <a:endParaRPr lang="fr-FR" i="1" dirty="0" smtClean="0">
              <a:ea typeface="ＭＳ Ｐゴシック" charset="0"/>
              <a:cs typeface="ＭＳ Ｐゴシック" charset="0"/>
            </a:endParaRPr>
          </a:p>
          <a:p>
            <a:pPr marL="171450" indent="-171450" defTabSz="461963" eaLnBrk="1" hangingPunct="1">
              <a:spcBef>
                <a:spcPct val="0"/>
              </a:spcBef>
              <a:buFont typeface="Arial"/>
              <a:buChar char="•"/>
              <a:defRPr/>
            </a:pPr>
            <a:r>
              <a:rPr lang="fr-FR" i="1" dirty="0" smtClean="0">
                <a:ea typeface="ＭＳ Ｐゴシック" charset="0"/>
                <a:cs typeface="ＭＳ Ｐゴシック" charset="0"/>
              </a:rPr>
              <a:t>A condition de respecter les règles suivantes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Indication obligatoire de la paternité — Vous devez obligatoirement préciser l’origine « SUPINFO » du document au début de celui-ci de la même manière qu’indiqué par SUPINFO International University – Notamment en laissant obligatoirement la première et la dernière page du document, mais pas d'une manière qui suggérerait que SUPINFO International University vous soutiennent ou approuvent votre utilisation du document, surtout si vous le modifiez. Dans ce dernier cas, il vous faudra obligatoirement supprimer le texte « SUPINFO Official Document » en tête de page et préciser notamment la page indiquant votre identité et les modifications principales apportées.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En dehors de ces dispositions, aucune autre modification de la première et de la dernière page du document n’est autorisée.</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NOTE IMPORTANTE : Ce document est mis à disposition selon le contrat CC-BY-NC-SA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disponible en ligne http://</a:t>
            </a:r>
            <a:r>
              <a:rPr lang="fr-FR" i="1" dirty="0" err="1" smtClean="0">
                <a:ea typeface="ＭＳ Ｐゴシック" charset="0"/>
                <a:cs typeface="ＭＳ Ｐゴシック" charset="0"/>
              </a:rPr>
              <a:t>creativecommons.org</a:t>
            </a:r>
            <a:r>
              <a:rPr lang="fr-FR" i="1" dirty="0" smtClean="0">
                <a:ea typeface="ＭＳ Ｐゴシック" charset="0"/>
                <a:cs typeface="ＭＳ Ｐゴシック" charset="0"/>
              </a:rPr>
              <a:t>/</a:t>
            </a:r>
            <a:r>
              <a:rPr lang="fr-FR" i="1" dirty="0" err="1" smtClean="0">
                <a:ea typeface="ＭＳ Ｐゴシック" charset="0"/>
                <a:cs typeface="ＭＳ Ｐゴシック" charset="0"/>
              </a:rPr>
              <a:t>licenses</a:t>
            </a:r>
            <a:r>
              <a:rPr lang="fr-FR" i="1" dirty="0" smtClean="0">
                <a:ea typeface="ＭＳ Ｐゴシック" charset="0"/>
                <a:cs typeface="ＭＳ Ｐゴシック" charset="0"/>
              </a:rPr>
              <a:t> ou par courrier postal à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171 Second Street, Suite 300, San Francisco, </a:t>
            </a:r>
            <a:r>
              <a:rPr lang="fr-FR" i="1" dirty="0" err="1" smtClean="0">
                <a:ea typeface="ＭＳ Ｐゴシック" charset="0"/>
                <a:cs typeface="ＭＳ Ｐゴシック" charset="0"/>
              </a:rPr>
              <a:t>California</a:t>
            </a:r>
            <a:r>
              <a:rPr lang="fr-FR" i="1" dirty="0" smtClean="0">
                <a:ea typeface="ＭＳ Ｐゴシック" charset="0"/>
                <a:cs typeface="ＭＳ Ｐゴシック" charset="0"/>
              </a:rPr>
              <a:t> 94105, USA modifié en ce sens que la première et la dernière page du document ne peuvent être supprimées en cas de reproduction, distribution, communication ou modification. Vous pouvez donc reproduire, remixer, arranger et adapter ce document à des fins non commerciales tant que vous respectez les règles de paternité et que les nouveaux documents sont protégés selon des termes identiques. Les autorisations au-delà du champ de cette licence peuvent être obtenues à </a:t>
            </a:r>
            <a:r>
              <a:rPr lang="fr-FR" i="1" dirty="0" err="1" smtClean="0">
                <a:ea typeface="ＭＳ Ｐゴシック" charset="0"/>
                <a:cs typeface="ＭＳ Ｐゴシック" charset="0"/>
              </a:rPr>
              <a:t>support@supinfo.com</a:t>
            </a:r>
            <a:r>
              <a:rPr lang="fr-FR" i="1" dirty="0" smtClean="0">
                <a:ea typeface="ＭＳ Ｐゴシック" charset="0"/>
                <a:cs typeface="ＭＳ Ｐゴシック" charset="0"/>
              </a:rPr>
              <a: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 SUPINFO International University – EDUCINVEST - Rue Ducale, 29 - 1000 Brussels </a:t>
            </a:r>
            <a:r>
              <a:rPr lang="fr-FR" i="1" dirty="0" err="1" smtClean="0">
                <a:ea typeface="ＭＳ Ｐゴシック" charset="0"/>
                <a:cs typeface="ＭＳ Ｐゴシック" charset="0"/>
              </a:rPr>
              <a:t>Belgium</a:t>
            </a:r>
            <a:r>
              <a:rPr lang="fr-FR" i="1" dirty="0" smtClean="0">
                <a:ea typeface="ＭＳ Ｐゴシック" charset="0"/>
                <a:cs typeface="ＭＳ Ｐゴシック" charset="0"/>
              </a:rPr>
              <a:t> . www.supinfo.com </a:t>
            </a:r>
          </a:p>
          <a:p>
            <a:pPr defTabSz="461963" eaLnBrk="1" hangingPunct="1">
              <a:spcBef>
                <a:spcPct val="0"/>
              </a:spcBef>
            </a:pPr>
            <a:endParaRPr lang="fr-FR" dirty="0" smtClean="0">
              <a:latin typeface="Arial" pitchFamily="34" charset="0"/>
              <a:ea typeface="ＭＳ Ｐゴシック" pitchFamily="34" charset="-128"/>
            </a:endParaRPr>
          </a:p>
        </p:txBody>
      </p:sp>
      <p:sp>
        <p:nvSpPr>
          <p:cNvPr id="16387" name="Espace réservé du numéro de diapositive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sz="2400">
                <a:solidFill>
                  <a:schemeClr val="tx1"/>
                </a:solidFill>
                <a:latin typeface="Arial" pitchFamily="34" charset="0"/>
                <a:ea typeface="ＭＳ Ｐゴシック" pitchFamily="34" charset="-128"/>
              </a:defRPr>
            </a:lvl1pPr>
            <a:lvl2pPr marL="742950" indent="-285750" defTabSz="923925">
              <a:defRPr sz="2400">
                <a:solidFill>
                  <a:schemeClr val="tx1"/>
                </a:solidFill>
                <a:latin typeface="Arial" pitchFamily="34" charset="0"/>
                <a:ea typeface="ＭＳ Ｐゴシック" pitchFamily="34" charset="-128"/>
              </a:defRPr>
            </a:lvl2pPr>
            <a:lvl3pPr marL="1143000" indent="-228600" defTabSz="923925">
              <a:defRPr sz="2400">
                <a:solidFill>
                  <a:schemeClr val="tx1"/>
                </a:solidFill>
                <a:latin typeface="Arial" pitchFamily="34" charset="0"/>
                <a:ea typeface="ＭＳ Ｐゴシック" pitchFamily="34" charset="-128"/>
              </a:defRPr>
            </a:lvl3pPr>
            <a:lvl4pPr marL="1600200" indent="-228600" defTabSz="923925">
              <a:defRPr sz="2400">
                <a:solidFill>
                  <a:schemeClr val="tx1"/>
                </a:solidFill>
                <a:latin typeface="Arial" pitchFamily="34" charset="0"/>
                <a:ea typeface="ＭＳ Ｐゴシック" pitchFamily="34" charset="-128"/>
              </a:defRPr>
            </a:lvl4pPr>
            <a:lvl5pPr marL="2057400" indent="-228600" defTabSz="923925">
              <a:defRPr sz="2400">
                <a:solidFill>
                  <a:schemeClr val="tx1"/>
                </a:solidFill>
                <a:latin typeface="Arial" pitchFamily="34" charset="0"/>
                <a:ea typeface="ＭＳ Ｐゴシック" pitchFamily="34" charset="-128"/>
              </a:defRPr>
            </a:lvl5pPr>
            <a:lvl6pPr marL="25146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F4B6F243-784B-48EC-BF02-72CF66F805A2}" type="slidenum">
              <a:rPr lang="fr-FR" sz="900">
                <a:solidFill>
                  <a:srgbClr val="5F5F5F"/>
                </a:solidFill>
              </a:rPr>
              <a:pPr/>
              <a:t>1</a:t>
            </a:fld>
            <a:endParaRPr lang="fr-FR" sz="900">
              <a:solidFill>
                <a:srgbClr val="5F5F5F"/>
              </a:solidFill>
            </a:endParaRPr>
          </a:p>
        </p:txBody>
      </p:sp>
    </p:spTree>
    <p:extLst>
      <p:ext uri="{BB962C8B-B14F-4D97-AF65-F5344CB8AC3E}">
        <p14:creationId xmlns:p14="http://schemas.microsoft.com/office/powerpoint/2010/main" val="1943374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solidFill>
                  <a:srgbClr val="000000"/>
                </a:solidFill>
              </a:rPr>
              <a:t>XAML = extensible application markup language</a:t>
            </a:r>
          </a:p>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13</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solidFill>
                  <a:srgbClr val="000000"/>
                </a:solidFill>
              </a:rPr>
              <a:t>XAML = extensible application markup language</a:t>
            </a:r>
          </a:p>
          <a:p>
            <a:r>
              <a:rPr lang="en-US" dirty="0" smtClean="0">
                <a:solidFill>
                  <a:srgbClr val="000000"/>
                </a:solidFill>
              </a:rPr>
              <a:t>CSS = Cascading Style Sheets</a:t>
            </a:r>
          </a:p>
          <a:p>
            <a:r>
              <a:rPr lang="en-US" dirty="0" smtClean="0">
                <a:solidFill>
                  <a:srgbClr val="000000"/>
                </a:solidFill>
              </a:rPr>
              <a:t>HTML = hypertext markup language</a:t>
            </a:r>
          </a:p>
          <a:p>
            <a:r>
              <a:rPr lang="en-US" dirty="0" smtClean="0">
                <a:solidFill>
                  <a:srgbClr val="000000"/>
                </a:solidFill>
              </a:rPr>
              <a:t>UI = user interface</a:t>
            </a:r>
          </a:p>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14</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solidFill>
                  <a:srgbClr val="000000"/>
                </a:solidFill>
              </a:rPr>
              <a:t>XAML = extensible application markup language</a:t>
            </a:r>
          </a:p>
          <a:p>
            <a:r>
              <a:rPr lang="en-US" dirty="0" smtClean="0">
                <a:solidFill>
                  <a:srgbClr val="000000"/>
                </a:solidFill>
              </a:rPr>
              <a:t>CSS = Cascading Style Sheets</a:t>
            </a:r>
          </a:p>
          <a:p>
            <a:r>
              <a:rPr lang="en-US" dirty="0" smtClean="0">
                <a:solidFill>
                  <a:srgbClr val="000000"/>
                </a:solidFill>
              </a:rPr>
              <a:t>HTML = hypertext markup language</a:t>
            </a:r>
          </a:p>
          <a:p>
            <a:r>
              <a:rPr lang="en-US" dirty="0" smtClean="0">
                <a:solidFill>
                  <a:srgbClr val="000000"/>
                </a:solidFill>
              </a:rPr>
              <a:t>UI = user interface</a:t>
            </a:r>
          </a:p>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 All these traditional approaches are still available in recent versions… But we have now</a:t>
            </a:r>
            <a:r>
              <a:rPr lang="en-US" baseline="0" noProof="0" dirty="0" smtClean="0"/>
              <a:t> better options, see in two slides</a:t>
            </a:r>
          </a:p>
          <a:p>
            <a:endParaRPr lang="en-US" baseline="0" noProof="0" dirty="0" smtClean="0"/>
          </a:p>
          <a:p>
            <a:r>
              <a:rPr lang="en-US" baseline="0" noProof="0" dirty="0" smtClean="0"/>
              <a:t>The first way, using ADO.NET is code intensive which can make it hard to both create and maintain.</a:t>
            </a:r>
          </a:p>
          <a:p>
            <a:endParaRPr lang="en-US" baseline="0" noProof="0" dirty="0" smtClean="0"/>
          </a:p>
          <a:p>
            <a:r>
              <a:rPr lang="en-US" baseline="0" noProof="0" dirty="0" smtClean="0"/>
              <a:t>The second way, using </a:t>
            </a:r>
            <a:r>
              <a:rPr lang="en-US" baseline="0" noProof="0" dirty="0" err="1" smtClean="0"/>
              <a:t>DataSets</a:t>
            </a:r>
            <a:r>
              <a:rPr lang="en-US" baseline="0" noProof="0" dirty="0" smtClean="0"/>
              <a:t>, is easier and more automated.  </a:t>
            </a:r>
            <a:r>
              <a:rPr lang="en-US" baseline="0" noProof="0" dirty="0" err="1" smtClean="0"/>
              <a:t>DataSets</a:t>
            </a:r>
            <a:r>
              <a:rPr lang="en-US" baseline="0" noProof="0" dirty="0" smtClean="0"/>
              <a:t> aren’t as object-oriented as you might like them to be though.  For example it would be difficult to deal with inheritance using </a:t>
            </a:r>
            <a:r>
              <a:rPr lang="en-US" baseline="0" noProof="0" dirty="0" err="1" smtClean="0"/>
              <a:t>DataSets</a:t>
            </a:r>
            <a:r>
              <a:rPr lang="en-US" baseline="0" noProof="0" dirty="0" smtClean="0"/>
              <a:t>.</a:t>
            </a:r>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  All these traditional approaches are still available in recent versions… But we have now</a:t>
            </a:r>
            <a:r>
              <a:rPr lang="en-US" baseline="0" noProof="0" dirty="0" smtClean="0"/>
              <a:t> better options, see next slide</a:t>
            </a:r>
          </a:p>
          <a:p>
            <a:endParaRPr lang="en-US" baseline="0" noProof="0" dirty="0" smtClean="0"/>
          </a:p>
          <a:p>
            <a:r>
              <a:rPr lang="en-US" baseline="0" noProof="0" dirty="0" smtClean="0"/>
              <a:t>The first way, using ADO.NET is code intensive which can make it hard to both create and maintain.</a:t>
            </a:r>
          </a:p>
          <a:p>
            <a:endParaRPr lang="en-US" baseline="0" noProof="0" dirty="0" smtClean="0"/>
          </a:p>
          <a:p>
            <a:r>
              <a:rPr lang="en-US" baseline="0" noProof="0" dirty="0" smtClean="0"/>
              <a:t>The second way, using </a:t>
            </a:r>
            <a:r>
              <a:rPr lang="en-US" baseline="0" noProof="0" dirty="0" err="1" smtClean="0"/>
              <a:t>DataSets</a:t>
            </a:r>
            <a:r>
              <a:rPr lang="en-US" baseline="0" noProof="0" dirty="0" smtClean="0"/>
              <a:t>, is easier and more automated.  </a:t>
            </a:r>
            <a:r>
              <a:rPr lang="en-US" baseline="0" noProof="0" dirty="0" err="1" smtClean="0"/>
              <a:t>DataSets</a:t>
            </a:r>
            <a:r>
              <a:rPr lang="en-US" baseline="0" noProof="0" dirty="0" smtClean="0"/>
              <a:t> aren’t as object-oriented as you might like them to be though.  For example it would be difficult to deal with inheritance using </a:t>
            </a:r>
            <a:r>
              <a:rPr lang="en-US" baseline="0" noProof="0" dirty="0" err="1" smtClean="0"/>
              <a:t>DataSets</a:t>
            </a:r>
            <a:r>
              <a:rPr lang="en-US" baseline="0" noProof="0" dirty="0" smtClean="0"/>
              <a:t>.</a:t>
            </a:r>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20</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 All these traditional approaches are still available in recent versions… But we have now</a:t>
            </a:r>
            <a:r>
              <a:rPr lang="en-US" baseline="0" noProof="0" dirty="0" smtClean="0"/>
              <a:t> better options, see in two slides</a:t>
            </a:r>
          </a:p>
          <a:p>
            <a:endParaRPr lang="en-US" baseline="0" noProof="0" dirty="0" smtClean="0"/>
          </a:p>
          <a:p>
            <a:r>
              <a:rPr lang="en-US" baseline="0" noProof="0" dirty="0" smtClean="0"/>
              <a:t>The first way, using ADO.NET is code intensive which can make it hard to both create and maintain.</a:t>
            </a:r>
          </a:p>
          <a:p>
            <a:endParaRPr lang="en-US" baseline="0" noProof="0" dirty="0" smtClean="0"/>
          </a:p>
          <a:p>
            <a:r>
              <a:rPr lang="en-US" baseline="0" noProof="0" dirty="0" smtClean="0"/>
              <a:t>The second way, using </a:t>
            </a:r>
            <a:r>
              <a:rPr lang="en-US" baseline="0" noProof="0" dirty="0" err="1" smtClean="0"/>
              <a:t>DataSets</a:t>
            </a:r>
            <a:r>
              <a:rPr lang="en-US" baseline="0" noProof="0" dirty="0" smtClean="0"/>
              <a:t>, is easier and more automated.  </a:t>
            </a:r>
            <a:r>
              <a:rPr lang="en-US" baseline="0" noProof="0" dirty="0" err="1" smtClean="0"/>
              <a:t>DataSets</a:t>
            </a:r>
            <a:r>
              <a:rPr lang="en-US" baseline="0" noProof="0" dirty="0" smtClean="0"/>
              <a:t> aren’t as object-oriented as you might like them to be though.  For example it would be difficult to deal with inheritance using </a:t>
            </a:r>
            <a:r>
              <a:rPr lang="en-US" baseline="0" noProof="0" dirty="0" err="1" smtClean="0"/>
              <a:t>DataSets</a:t>
            </a:r>
            <a:r>
              <a:rPr lang="en-US" baseline="0" noProof="0" dirty="0" smtClean="0"/>
              <a:t>.</a:t>
            </a:r>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21</a:t>
            </a:fld>
            <a:endParaRPr lang="en-US"/>
          </a:p>
        </p:txBody>
      </p:sp>
    </p:spTree>
    <p:extLst>
      <p:ext uri="{BB962C8B-B14F-4D97-AF65-F5344CB8AC3E}">
        <p14:creationId xmlns:p14="http://schemas.microsoft.com/office/powerpoint/2010/main" val="728972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 </a:t>
            </a:r>
            <a:r>
              <a:rPr lang="en-US" dirty="0" smtClean="0"/>
              <a:t>So, as of .NET 3 we have two ORM tools as</a:t>
            </a:r>
            <a:r>
              <a:rPr lang="en-US" baseline="0" dirty="0" smtClean="0"/>
              <a:t> alternatives to ADO.NET or </a:t>
            </a:r>
            <a:r>
              <a:rPr lang="en-US" baseline="0" dirty="0" err="1" smtClean="0"/>
              <a:t>DataSets</a:t>
            </a:r>
            <a:r>
              <a:rPr lang="en-US" baseline="0" dirty="0" smtClean="0"/>
              <a:t>.  These tools make data access simpler and also make creating entity (business) classes easier.</a:t>
            </a:r>
          </a:p>
          <a:p>
            <a:endParaRPr lang="en-US" baseline="0" dirty="0" smtClean="0"/>
          </a:p>
          <a:p>
            <a:r>
              <a:rPr lang="en-US" baseline="0" dirty="0" err="1" smtClean="0"/>
              <a:t>Linq</a:t>
            </a:r>
            <a:r>
              <a:rPr lang="en-US" baseline="0" dirty="0" smtClean="0"/>
              <a:t> to SQL is simpler, but only works with SQL Server</a:t>
            </a:r>
          </a:p>
          <a:p>
            <a:endParaRPr lang="en-US" baseline="0" dirty="0" smtClean="0"/>
          </a:p>
          <a:p>
            <a:r>
              <a:rPr lang="en-US" baseline="0" dirty="0" smtClean="0"/>
              <a:t>EF is more complex, but also more feature filled.  EF supports providers for databases other than SQL Server as well.</a:t>
            </a:r>
          </a:p>
          <a:p>
            <a:endParaRPr lang="en-US" baseline="0" dirty="0" smtClean="0"/>
          </a:p>
          <a:p>
            <a:r>
              <a:rPr lang="en-US" baseline="0" dirty="0" smtClean="0"/>
              <a:t>We will be using EF, not </a:t>
            </a:r>
            <a:r>
              <a:rPr lang="en-US" baseline="0" dirty="0" err="1" smtClean="0"/>
              <a:t>Linq</a:t>
            </a:r>
            <a:r>
              <a:rPr lang="en-US" baseline="0" dirty="0" smtClean="0"/>
              <a:t> to SQL, in this course.</a:t>
            </a:r>
            <a:endParaRPr lang="en-US" dirty="0" smtClean="0"/>
          </a:p>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  </a:t>
            </a:r>
            <a:r>
              <a:rPr lang="en-US" dirty="0" smtClean="0"/>
              <a:t>So, as of .NET 3 we have two ORM tools as</a:t>
            </a:r>
            <a:r>
              <a:rPr lang="en-US" baseline="0" dirty="0" smtClean="0"/>
              <a:t> alternatives to ADO.NET or </a:t>
            </a:r>
            <a:r>
              <a:rPr lang="en-US" baseline="0" dirty="0" err="1" smtClean="0"/>
              <a:t>DataSets</a:t>
            </a:r>
            <a:r>
              <a:rPr lang="en-US" baseline="0" dirty="0" smtClean="0"/>
              <a:t>.  These tools make data access simpler and also make creating entity (business) classes easier.</a:t>
            </a:r>
          </a:p>
          <a:p>
            <a:endParaRPr lang="en-US" baseline="0" dirty="0" smtClean="0"/>
          </a:p>
          <a:p>
            <a:r>
              <a:rPr lang="en-US" baseline="0" dirty="0" err="1" smtClean="0"/>
              <a:t>Linq</a:t>
            </a:r>
            <a:r>
              <a:rPr lang="en-US" baseline="0" dirty="0" smtClean="0"/>
              <a:t> to SQL is simpler, but only works with SQL Server</a:t>
            </a:r>
          </a:p>
          <a:p>
            <a:endParaRPr lang="en-US" baseline="0" dirty="0" smtClean="0"/>
          </a:p>
          <a:p>
            <a:r>
              <a:rPr lang="en-US" baseline="0" dirty="0" smtClean="0"/>
              <a:t>EF is more complex, but also more feature filled.  EF supports providers for databases other than SQL Server as well.</a:t>
            </a:r>
          </a:p>
          <a:p>
            <a:endParaRPr lang="en-US" baseline="0" dirty="0" smtClean="0"/>
          </a:p>
          <a:p>
            <a:r>
              <a:rPr lang="en-US" baseline="0" dirty="0" smtClean="0"/>
              <a:t>We will be using EF, not </a:t>
            </a:r>
            <a:r>
              <a:rPr lang="en-US" baseline="0" dirty="0" err="1" smtClean="0"/>
              <a:t>Linq</a:t>
            </a:r>
            <a:r>
              <a:rPr lang="en-US" baseline="0" dirty="0" smtClean="0"/>
              <a:t> to SQL, in this course.</a:t>
            </a:r>
            <a:endParaRPr lang="en-US" dirty="0" smtClean="0"/>
          </a:p>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23</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a:p>
        </p:txBody>
      </p:sp>
      <p:sp>
        <p:nvSpPr>
          <p:cNvPr id="5" name="Date Placeholder 4"/>
          <p:cNvSpPr>
            <a:spLocks noGrp="1"/>
          </p:cNvSpPr>
          <p:nvPr>
            <p:ph type="dt" idx="11"/>
          </p:nvPr>
        </p:nvSpPr>
        <p:spPr/>
        <p:txBody>
          <a:bodyPr/>
          <a:lstStyle/>
          <a:p>
            <a:fld id="{7EF0411E-54B7-49D7-BF23-01683CC1CD67}" type="datetime1">
              <a:rPr lang="en-US" smtClean="0"/>
              <a:pPr/>
              <a:t>1/18/16</a:t>
            </a:fld>
            <a:endParaRPr lang="en-US"/>
          </a:p>
        </p:txBody>
      </p:sp>
      <p:sp>
        <p:nvSpPr>
          <p:cNvPr id="6" name="Footer Placeholder 5"/>
          <p:cNvSpPr>
            <a:spLocks noGrp="1"/>
          </p:cNvSpPr>
          <p:nvPr>
            <p:ph type="ftr" sz="quarter" idx="12"/>
          </p:nvPr>
        </p:nvSpPr>
        <p:spPr/>
        <p:txBody>
          <a:bodyPr/>
          <a:lstStyle/>
          <a:p>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fld id="{F2894214-72F6-4306-9C26-759FB68F50CD}" type="slidenum">
              <a:rPr lang="en-US" smtClean="0"/>
              <a:pPr/>
              <a:t>2</a:t>
            </a:fld>
            <a:endParaRPr lang="en-US"/>
          </a:p>
        </p:txBody>
      </p:sp>
    </p:spTree>
    <p:extLst>
      <p:ext uri="{BB962C8B-B14F-4D97-AF65-F5344CB8AC3E}">
        <p14:creationId xmlns:p14="http://schemas.microsoft.com/office/powerpoint/2010/main" val="831404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24</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solidFill>
                  <a:srgbClr val="000000"/>
                </a:solidFill>
              </a:rPr>
              <a:t>MVC = Model View Controller</a:t>
            </a:r>
          </a:p>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solidFill>
                  <a:srgbClr val="000000"/>
                </a:solidFill>
              </a:rPr>
              <a:t>MVC = Model View Controller</a:t>
            </a:r>
          </a:p>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26</a:t>
            </a:fld>
            <a:endParaRPr lang="en-US"/>
          </a:p>
        </p:txBody>
      </p:sp>
    </p:spTree>
    <p:extLst>
      <p:ext uri="{BB962C8B-B14F-4D97-AF65-F5344CB8AC3E}">
        <p14:creationId xmlns:p14="http://schemas.microsoft.com/office/powerpoint/2010/main" val="300067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27</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29</a:t>
            </a:fld>
            <a:endParaRPr lang="en-US"/>
          </a:p>
        </p:txBody>
      </p:sp>
    </p:spTree>
    <p:extLst>
      <p:ext uri="{BB962C8B-B14F-4D97-AF65-F5344CB8AC3E}">
        <p14:creationId xmlns:p14="http://schemas.microsoft.com/office/powerpoint/2010/main" val="1764891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solidFill>
                  <a:srgbClr val="000000"/>
                </a:solidFill>
              </a:rPr>
              <a:t>IDE = integrated development environment </a:t>
            </a:r>
          </a:p>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33</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34</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aseline="0" dirty="0" smtClean="0"/>
              <a:t>As of VS 2008 and higher you can choose which version of the framework to target.  Prior to that, the version of the framework you wrote for was dependent on the version of Visual Studio you were using.</a:t>
            </a:r>
          </a:p>
          <a:p>
            <a:endParaRPr lang="en-US" baseline="0" dirty="0" smtClean="0"/>
          </a:p>
          <a:p>
            <a:r>
              <a:rPr lang="en-US" baseline="0" dirty="0" smtClean="0"/>
              <a:t>With VS 2010 you can target any version of the framework versions 2 or higher.</a:t>
            </a:r>
            <a:endParaRPr lang="en-US" dirty="0" smtClean="0"/>
          </a:p>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36</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37</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40</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fr-FR" dirty="0" smtClean="0"/>
              <a:t>ADO.NET</a:t>
            </a:r>
          </a:p>
          <a:p>
            <a:pPr marL="228600" indent="-228600">
              <a:buAutoNum type="arabicParenR"/>
            </a:pPr>
            <a:r>
              <a:rPr lang="fr-FR" dirty="0" smtClean="0"/>
              <a:t>LINQ to SQL &amp; </a:t>
            </a:r>
            <a:r>
              <a:rPr lang="fr-FR" dirty="0" err="1" smtClean="0"/>
              <a:t>Entity</a:t>
            </a:r>
            <a:r>
              <a:rPr lang="fr-FR" dirty="0" smtClean="0"/>
              <a:t> Framework</a:t>
            </a:r>
          </a:p>
          <a:p>
            <a:pPr marL="228600" indent="-228600">
              <a:buAutoNum type="arabicParenR"/>
            </a:pPr>
            <a:endParaRPr lang="en-US"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a:p>
        </p:txBody>
      </p:sp>
      <p:sp>
        <p:nvSpPr>
          <p:cNvPr id="5" name="Date Placeholder 4"/>
          <p:cNvSpPr>
            <a:spLocks noGrp="1"/>
          </p:cNvSpPr>
          <p:nvPr>
            <p:ph type="dt" idx="11"/>
          </p:nvPr>
        </p:nvSpPr>
        <p:spPr/>
        <p:txBody>
          <a:bodyPr/>
          <a:lstStyle/>
          <a:p>
            <a:fld id="{7EF0411E-54B7-49D7-BF23-01683CC1CD67}" type="datetime1">
              <a:rPr lang="en-US" smtClean="0"/>
              <a:pPr/>
              <a:t>1/18/16</a:t>
            </a:fld>
            <a:endParaRPr lang="en-US"/>
          </a:p>
        </p:txBody>
      </p:sp>
      <p:sp>
        <p:nvSpPr>
          <p:cNvPr id="6" name="Footer Placeholder 5"/>
          <p:cNvSpPr>
            <a:spLocks noGrp="1"/>
          </p:cNvSpPr>
          <p:nvPr>
            <p:ph type="ftr" sz="quarter" idx="12"/>
          </p:nvPr>
        </p:nvSpPr>
        <p:spPr/>
        <p:txBody>
          <a:bodyPr/>
          <a:lstStyle/>
          <a:p>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fld id="{F2894214-72F6-4306-9C26-759FB68F50CD}" type="slidenum">
              <a:rPr lang="en-US" smtClean="0"/>
              <a:pPr/>
              <a:t>42</a:t>
            </a:fld>
            <a:endParaRPr lang="en-US"/>
          </a:p>
        </p:txBody>
      </p:sp>
    </p:spTree>
    <p:extLst>
      <p:ext uri="{BB962C8B-B14F-4D97-AF65-F5344CB8AC3E}">
        <p14:creationId xmlns:p14="http://schemas.microsoft.com/office/powerpoint/2010/main" val="2534759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aseline="0" dirty="0" smtClean="0"/>
              <a:t>As of VS 2008 and higher you can choose which version of the framework to target.  Prior to that, the version of the framework you wrote for was dependent on the version of Visual Studio you were using.</a:t>
            </a:r>
          </a:p>
          <a:p>
            <a:endParaRPr lang="en-US" baseline="0" dirty="0" smtClean="0"/>
          </a:p>
          <a:p>
            <a:r>
              <a:rPr lang="en-US" baseline="0" dirty="0" smtClean="0"/>
              <a:t>With VS 2010 you can target any version of the framework versions 2 or higher.</a:t>
            </a:r>
            <a:endParaRPr lang="en-US" dirty="0" smtClean="0"/>
          </a:p>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solidFill>
                  <a:srgbClr val="000000"/>
                </a:solidFill>
              </a:rPr>
              <a:t>SQL = structured query language	</a:t>
            </a:r>
          </a:p>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7</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Most of these new features will be covered in more detail in the next chapters.</a:t>
            </a:r>
          </a:p>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10</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11</a:t>
            </a:fld>
            <a:endParaRPr lang="en-US"/>
          </a:p>
        </p:txBody>
      </p:sp>
    </p:spTree>
    <p:extLst>
      <p:ext uri="{BB962C8B-B14F-4D97-AF65-F5344CB8AC3E}">
        <p14:creationId xmlns:p14="http://schemas.microsoft.com/office/powerpoint/2010/main" val="169087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775359"/>
            <a:ext cx="7772400" cy="1225021"/>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FB40B297-F50D-484C-ACFB-7B14BBEC6D9D}" type="datetimeFigureOut">
              <a:rPr lang="fr-FR"/>
              <a:pPr/>
              <a:t>18/01/2016</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35A90ED0-21BE-4D02-8F9A-847F055022D2}" type="slidenum">
              <a:rPr lang="fr-FR"/>
              <a:pPr/>
              <a:t>‹#›</a:t>
            </a:fld>
            <a:endParaRPr lang="fr-FR"/>
          </a:p>
        </p:txBody>
      </p:sp>
    </p:spTree>
    <p:extLst>
      <p:ext uri="{BB962C8B-B14F-4D97-AF65-F5344CB8AC3E}">
        <p14:creationId xmlns:p14="http://schemas.microsoft.com/office/powerpoint/2010/main" val="299443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1152C86D-858F-4436-887E-FAA64C472B10}" type="datetimeFigureOut">
              <a:rPr lang="fr-FR"/>
              <a:pPr/>
              <a:t>18/01/2016</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EC6402C7-27C9-430B-A647-BD0442B840CC}" type="slidenum">
              <a:rPr lang="fr-FR"/>
              <a:pPr/>
              <a:t>‹#›</a:t>
            </a:fld>
            <a:endParaRPr lang="fr-FR"/>
          </a:p>
        </p:txBody>
      </p:sp>
    </p:spTree>
    <p:extLst>
      <p:ext uri="{BB962C8B-B14F-4D97-AF65-F5344CB8AC3E}">
        <p14:creationId xmlns:p14="http://schemas.microsoft.com/office/powerpoint/2010/main" val="3770675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28870"/>
            <a:ext cx="2057400" cy="4876271"/>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457200" y="228870"/>
            <a:ext cx="6019800" cy="4876271"/>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01631552-3809-4475-B076-571F79DD8438}" type="datetimeFigureOut">
              <a:rPr lang="fr-FR"/>
              <a:pPr/>
              <a:t>18/01/2016</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1C7DE801-10D8-4981-85E5-572F3102C766}" type="slidenum">
              <a:rPr lang="fr-FR"/>
              <a:pPr/>
              <a:t>‹#›</a:t>
            </a:fld>
            <a:endParaRPr lang="fr-FR"/>
          </a:p>
        </p:txBody>
      </p:sp>
    </p:spTree>
    <p:extLst>
      <p:ext uri="{BB962C8B-B14F-4D97-AF65-F5344CB8AC3E}">
        <p14:creationId xmlns:p14="http://schemas.microsoft.com/office/powerpoint/2010/main" val="3012471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dirty="0" smtClean="0"/>
              <a:t>Cliquez et modifiez le titre</a:t>
            </a:r>
            <a:endParaRPr lang="fr-FR" dirty="0"/>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8"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5" name="Espace réservé de la date 3"/>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58F3536A-E70C-492D-8B6C-9516539BB90B}" type="datetimeFigureOut">
              <a:rPr lang="fr-FR"/>
              <a:pPr/>
              <a:t>18/01/2016</a:t>
            </a:fld>
            <a:endParaRPr lang="fr-FR"/>
          </a:p>
        </p:txBody>
      </p:sp>
      <p:sp>
        <p:nvSpPr>
          <p:cNvPr id="6" name="Espace réservé du pied de page 4"/>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5"/>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2292AB4E-4968-48F9-A167-C51B46BC94FD}" type="slidenum">
              <a:rPr lang="fr-FR"/>
              <a:pPr/>
              <a:t>‹#›</a:t>
            </a:fld>
            <a:endParaRPr lang="fr-FR"/>
          </a:p>
        </p:txBody>
      </p:sp>
    </p:spTree>
    <p:extLst>
      <p:ext uri="{BB962C8B-B14F-4D97-AF65-F5344CB8AC3E}">
        <p14:creationId xmlns:p14="http://schemas.microsoft.com/office/powerpoint/2010/main" val="1768678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672419"/>
            <a:ext cx="7772400" cy="1135063"/>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A1F0D905-E438-41C5-8546-C118A5946D7D}" type="datetimeFigureOut">
              <a:rPr lang="fr-FR"/>
              <a:pPr/>
              <a:t>18/01/2016</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FC1FF16F-B8D2-48F4-BB40-50C6ADBAEB93}" type="slidenum">
              <a:rPr lang="fr-FR"/>
              <a:pPr/>
              <a:t>‹#›</a:t>
            </a:fld>
            <a:endParaRPr lang="fr-FR"/>
          </a:p>
        </p:txBody>
      </p:sp>
    </p:spTree>
    <p:extLst>
      <p:ext uri="{BB962C8B-B14F-4D97-AF65-F5344CB8AC3E}">
        <p14:creationId xmlns:p14="http://schemas.microsoft.com/office/powerpoint/2010/main" val="213350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8"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6" name="Espace réservé de la date 4"/>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456FFFF1-2C65-4327-9840-2B43B23FD6B1}" type="datetimeFigureOut">
              <a:rPr lang="fr-FR"/>
              <a:pPr/>
              <a:t>18/01/2016</a:t>
            </a:fld>
            <a:endParaRPr lang="fr-FR"/>
          </a:p>
        </p:txBody>
      </p:sp>
      <p:sp>
        <p:nvSpPr>
          <p:cNvPr id="7" name="Espace réservé du pied de page 5"/>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9" name="Espace réservé du numéro de diapositive 6"/>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8579B318-7D5E-4DF4-970F-6BCF490CBACA}" type="slidenum">
              <a:rPr lang="fr-FR"/>
              <a:pPr/>
              <a:t>‹#›</a:t>
            </a:fld>
            <a:endParaRPr lang="fr-FR"/>
          </a:p>
        </p:txBody>
      </p:sp>
    </p:spTree>
    <p:extLst>
      <p:ext uri="{BB962C8B-B14F-4D97-AF65-F5344CB8AC3E}">
        <p14:creationId xmlns:p14="http://schemas.microsoft.com/office/powerpoint/2010/main" val="1714596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33"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10"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8" name="Espace réservé de la date 6"/>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8F6554C8-55AE-4EFB-BB46-A79A617C7A68}" type="datetimeFigureOut">
              <a:rPr lang="fr-FR"/>
              <a:pPr/>
              <a:t>18/01/2016</a:t>
            </a:fld>
            <a:endParaRPr lang="fr-FR"/>
          </a:p>
        </p:txBody>
      </p:sp>
      <p:sp>
        <p:nvSpPr>
          <p:cNvPr id="9" name="Espace réservé du pied de page 7"/>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11" name="Espace réservé du numéro de diapositive 8"/>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F3618072-F17A-45BB-8575-F110F243281F}" type="slidenum">
              <a:rPr lang="fr-FR"/>
              <a:pPr/>
              <a:t>‹#›</a:t>
            </a:fld>
            <a:endParaRPr lang="fr-FR"/>
          </a:p>
        </p:txBody>
      </p:sp>
    </p:spTree>
    <p:extLst>
      <p:ext uri="{BB962C8B-B14F-4D97-AF65-F5344CB8AC3E}">
        <p14:creationId xmlns:p14="http://schemas.microsoft.com/office/powerpoint/2010/main" val="1926070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smtClean="0"/>
              <a:t>Cliquez et modifiez le titre</a:t>
            </a:r>
            <a:endParaRPr lang="fr-FR"/>
          </a:p>
        </p:txBody>
      </p:sp>
      <p:sp>
        <p:nvSpPr>
          <p:cNvPr id="6"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4" name="Espace réservé de la date 2"/>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58A0FB1A-DC0F-4BA7-8E04-D8DDB0C51F6A}" type="datetimeFigureOut">
              <a:rPr lang="fr-FR"/>
              <a:pPr/>
              <a:t>18/01/2016</a:t>
            </a:fld>
            <a:endParaRPr lang="fr-FR"/>
          </a:p>
        </p:txBody>
      </p:sp>
      <p:sp>
        <p:nvSpPr>
          <p:cNvPr id="5" name="Espace réservé du pied de page 3"/>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4"/>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E67239F0-C809-4D9B-BADE-E677263A850B}" type="slidenum">
              <a:rPr lang="fr-FR"/>
              <a:pPr/>
              <a:t>‹#›</a:t>
            </a:fld>
            <a:endParaRPr lang="fr-FR"/>
          </a:p>
        </p:txBody>
      </p:sp>
    </p:spTree>
    <p:extLst>
      <p:ext uri="{BB962C8B-B14F-4D97-AF65-F5344CB8AC3E}">
        <p14:creationId xmlns:p14="http://schemas.microsoft.com/office/powerpoint/2010/main" val="1553170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7B55CAE2-4705-4758-B174-288BF2998352}" type="datetimeFigureOut">
              <a:rPr lang="fr-FR"/>
              <a:pPr/>
              <a:t>18/01/2016</a:t>
            </a:fld>
            <a:endParaRPr lang="fr-FR"/>
          </a:p>
        </p:txBody>
      </p:sp>
      <p:sp>
        <p:nvSpPr>
          <p:cNvPr id="3" name="Espace réservé du pied de page 2"/>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4" name="Espace réservé du numéro de diapositive 3"/>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0788FAD3-7D0D-492B-87C9-E1D04BF51D86}" type="slidenum">
              <a:rPr lang="fr-FR"/>
              <a:pPr/>
              <a:t>‹#›</a:t>
            </a:fld>
            <a:endParaRPr lang="fr-FR"/>
          </a:p>
        </p:txBody>
      </p:sp>
    </p:spTree>
    <p:extLst>
      <p:ext uri="{BB962C8B-B14F-4D97-AF65-F5344CB8AC3E}">
        <p14:creationId xmlns:p14="http://schemas.microsoft.com/office/powerpoint/2010/main" val="4132999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1" y="227541"/>
            <a:ext cx="3008313" cy="968376"/>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27546"/>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11"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A7A2DD87-EF16-4542-8E2C-04CB6C2EC50F}" type="datetimeFigureOut">
              <a:rPr lang="fr-FR"/>
              <a:pPr/>
              <a:t>18/01/2016</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66398663-00F0-4FB6-95EF-D9E088BC8153}" type="slidenum">
              <a:rPr lang="fr-FR"/>
              <a:pPr/>
              <a:t>‹#›</a:t>
            </a:fld>
            <a:endParaRPr lang="fr-FR"/>
          </a:p>
        </p:txBody>
      </p:sp>
    </p:spTree>
    <p:extLst>
      <p:ext uri="{BB962C8B-B14F-4D97-AF65-F5344CB8AC3E}">
        <p14:creationId xmlns:p14="http://schemas.microsoft.com/office/powerpoint/2010/main" val="506239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000500"/>
            <a:ext cx="5486400" cy="472283"/>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472786"/>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977BE084-309E-469E-847E-32D69B823DBE}" type="datetimeFigureOut">
              <a:rPr lang="fr-FR"/>
              <a:pPr/>
              <a:t>18/01/2016</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7075C14B-8D76-4463-8862-8299E72AFFA4}" type="slidenum">
              <a:rPr lang="fr-FR"/>
              <a:pPr/>
              <a:t>‹#›</a:t>
            </a:fld>
            <a:endParaRPr lang="fr-FR"/>
          </a:p>
        </p:txBody>
      </p:sp>
    </p:spTree>
    <p:extLst>
      <p:ext uri="{BB962C8B-B14F-4D97-AF65-F5344CB8AC3E}">
        <p14:creationId xmlns:p14="http://schemas.microsoft.com/office/powerpoint/2010/main" val="22627940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Image 4" descr="CarteDuMonde_AvecPoint.jpg"/>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5148263" y="0"/>
            <a:ext cx="4002087" cy="1990725"/>
          </a:xfrm>
          <a:prstGeom prst="rect">
            <a:avLst/>
          </a:prstGeom>
          <a:noFill/>
          <a:ln>
            <a:noFill/>
          </a:ln>
          <a:extLst>
            <a:ext uri="{909E8E84-426E-40dd-AFC4-6F175D3DCCD1}">
              <a14:hiddenFill xmlns:a14="http://schemas.microsoft.com/office/drawing/2010/main" xmlns="">
                <a:solidFill>
                  <a:srgbClr val="FFFFFF">
                    <a:alpha val="72940"/>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Espace réservé du titre 1"/>
          <p:cNvSpPr>
            <a:spLocks noGrp="1"/>
          </p:cNvSpPr>
          <p:nvPr>
            <p:ph type="title"/>
          </p:nvPr>
        </p:nvSpPr>
        <p:spPr bwMode="auto">
          <a:xfrm>
            <a:off x="1116013" y="336550"/>
            <a:ext cx="7777162" cy="73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smtClean="0"/>
              <a:t>Cliquez et modifiez le titre</a:t>
            </a:r>
          </a:p>
        </p:txBody>
      </p:sp>
      <p:sp>
        <p:nvSpPr>
          <p:cNvPr id="1028" name="Espace réservé du texte 2"/>
          <p:cNvSpPr>
            <a:spLocks noGrp="1"/>
          </p:cNvSpPr>
          <p:nvPr>
            <p:ph type="body" idx="1"/>
          </p:nvPr>
        </p:nvSpPr>
        <p:spPr bwMode="auto">
          <a:xfrm>
            <a:off x="457200" y="1128713"/>
            <a:ext cx="8435975" cy="423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
        <p:nvSpPr>
          <p:cNvPr id="2" name="Rectangle 1"/>
          <p:cNvSpPr>
            <a:spLocks noChangeArrowheads="1"/>
          </p:cNvSpPr>
          <p:nvPr userDrawn="1"/>
        </p:nvSpPr>
        <p:spPr bwMode="auto">
          <a:xfrm>
            <a:off x="0" y="5329238"/>
            <a:ext cx="9144000" cy="407987"/>
          </a:xfrm>
          <a:prstGeom prst="rect">
            <a:avLst/>
          </a:prstGeom>
          <a:solidFill>
            <a:schemeClr val="tx1"/>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p>
            <a:r>
              <a:rPr lang="fr-FR" sz="900">
                <a:solidFill>
                  <a:srgbClr val="FFFFFF"/>
                </a:solidFill>
                <a:latin typeface="Calibri" pitchFamily="34" charset="0"/>
              </a:rPr>
              <a:t>© SUPINFO International University – http://www.supinfo.com</a:t>
            </a:r>
          </a:p>
        </p:txBody>
      </p:sp>
      <p:pic>
        <p:nvPicPr>
          <p:cNvPr id="1030" name="Image 2"/>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740650" y="5305425"/>
            <a:ext cx="1362075" cy="433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l" defTabSz="457200" rtl="0" eaLnBrk="0" fontAlgn="base" hangingPunct="0">
        <a:spcBef>
          <a:spcPct val="0"/>
        </a:spcBef>
        <a:spcAft>
          <a:spcPct val="0"/>
        </a:spcAft>
        <a:defRPr sz="36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5pPr>
      <a:lvl6pPr marL="4572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18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18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hyperlink" Target="https://msdn.microsoft.com/en-us/library/ee658099.aspx"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hyperlink" Target="https://msdn.microsoft.com/fr-fr/library/dw70f090(v=vs.110).aspx#_SqlClient" TargetMode="External"/><Relationship Id="rId4" Type="http://schemas.openxmlformats.org/officeDocument/2006/relationships/image" Target="../media/image7.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1" Type="http://schemas.openxmlformats.org/officeDocument/2006/relationships/diagramLayout" Target="../diagrams/layout3.xml"/><Relationship Id="rId12" Type="http://schemas.openxmlformats.org/officeDocument/2006/relationships/diagramQuickStyle" Target="../diagrams/quickStyle3.xml"/><Relationship Id="rId13" Type="http://schemas.openxmlformats.org/officeDocument/2006/relationships/diagramColors" Target="../diagrams/colors3.xml"/><Relationship Id="rId14"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5.jpeg"/><Relationship Id="rId5" Type="http://schemas.openxmlformats.org/officeDocument/2006/relationships/diagramData" Target="../diagrams/data2.xml"/><Relationship Id="rId6" Type="http://schemas.openxmlformats.org/officeDocument/2006/relationships/diagramLayout" Target="../diagrams/layout2.xml"/><Relationship Id="rId7" Type="http://schemas.openxmlformats.org/officeDocument/2006/relationships/diagramQuickStyle" Target="../diagrams/quickStyle2.xml"/><Relationship Id="rId8" Type="http://schemas.openxmlformats.org/officeDocument/2006/relationships/diagramColors" Target="../diagrams/colors2.xml"/><Relationship Id="rId9" Type="http://schemas.microsoft.com/office/2007/relationships/diagramDrawing" Target="../diagrams/drawing2.xml"/><Relationship Id="rId10" Type="http://schemas.openxmlformats.org/officeDocument/2006/relationships/diagramData" Target="../diagrams/data3.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5.jpeg"/><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tiff"/><Relationship Id="rId7"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msdn.microsoft.com/fr-fr/library/ms171868(v=vs.90).aspx" TargetMode="External"/><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p:cNvSpPr txBox="1"/>
          <p:nvPr/>
        </p:nvSpPr>
        <p:spPr>
          <a:xfrm>
            <a:off x="898525" y="2603500"/>
            <a:ext cx="7916863" cy="2308324"/>
          </a:xfrm>
          <a:prstGeom prst="rect">
            <a:avLst/>
          </a:prstGeom>
          <a:noFill/>
        </p:spPr>
        <p:txBody>
          <a:bodyPr>
            <a:spAutoFit/>
          </a:bodyPr>
          <a:lstStyle/>
          <a:p>
            <a:pPr>
              <a:defRPr/>
            </a:pPr>
            <a:r>
              <a:rPr lang="en-US" sz="3200" dirty="0" smtClean="0">
                <a:latin typeface="Myriad Pro"/>
                <a:ea typeface="MS PGothic" charset="0"/>
                <a:cs typeface="Myriad Pro"/>
              </a:rPr>
              <a:t>The .NET 4 Development Platform</a:t>
            </a:r>
          </a:p>
          <a:p>
            <a:pPr>
              <a:defRPr/>
            </a:pPr>
            <a:endParaRPr lang="en-US" dirty="0" smtClean="0">
              <a:solidFill>
                <a:schemeClr val="tx1">
                  <a:lumMod val="95000"/>
                  <a:lumOff val="5000"/>
                </a:schemeClr>
              </a:solidFill>
              <a:latin typeface="Verdana" charset="0"/>
              <a:ea typeface="ＭＳ Ｐゴシック" charset="0"/>
              <a:cs typeface="ＭＳ Ｐゴシック" charset="0"/>
            </a:endParaRPr>
          </a:p>
          <a:p>
            <a:pPr>
              <a:defRPr/>
            </a:pPr>
            <a:r>
              <a:rPr lang="en-US" smtClean="0">
                <a:solidFill>
                  <a:schemeClr val="tx1">
                    <a:lumMod val="95000"/>
                    <a:lumOff val="5000"/>
                  </a:schemeClr>
                </a:solidFill>
                <a:latin typeface="Verdana" charset="0"/>
                <a:ea typeface="ＭＳ Ｐゴシック" charset="0"/>
                <a:cs typeface="ＭＳ Ｐゴシック" charset="0"/>
              </a:rPr>
              <a:t>4NET</a:t>
            </a:r>
            <a:endParaRPr lang="en-US"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4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4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r>
              <a:rPr lang="en-US" sz="1200" dirty="0" smtClean="0">
                <a:solidFill>
                  <a:schemeClr val="tx1">
                    <a:lumMod val="95000"/>
                    <a:lumOff val="5000"/>
                  </a:schemeClr>
                </a:solidFill>
                <a:latin typeface="Verdana" charset="0"/>
                <a:ea typeface="ＭＳ Ｐゴシック" charset="0"/>
                <a:cs typeface="ＭＳ Ｐゴシック" charset="0"/>
              </a:rPr>
              <a:t>SUPINFO Official Document</a:t>
            </a:r>
            <a:endParaRPr lang="en-US" sz="1200" dirty="0">
              <a:solidFill>
                <a:schemeClr val="tx1">
                  <a:lumMod val="95000"/>
                  <a:lumOff val="5000"/>
                </a:schemeClr>
              </a:solidFill>
              <a:latin typeface="Verdana" charset="0"/>
              <a:ea typeface="ＭＳ Ｐゴシック" charset="0"/>
              <a:cs typeface="ＭＳ Ｐゴシック" charset="0"/>
            </a:endParaRPr>
          </a:p>
        </p:txBody>
      </p:sp>
      <p:pic>
        <p:nvPicPr>
          <p:cNvPr id="2" name="Image 1" descr="SUPINFO_SIgnOfSuccess_Noi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25" y="121196"/>
            <a:ext cx="3065323" cy="162092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.NET 4 New Features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dirty="0" smtClean="0"/>
              <a:t>Parallel computing</a:t>
            </a:r>
          </a:p>
          <a:p>
            <a:pPr lvl="1"/>
            <a:r>
              <a:rPr lang="en-US" dirty="0" smtClean="0"/>
              <a:t>New </a:t>
            </a:r>
            <a:r>
              <a:rPr lang="en-US" u="sng" dirty="0" smtClean="0"/>
              <a:t>T</a:t>
            </a:r>
            <a:r>
              <a:rPr lang="en-US" dirty="0" smtClean="0"/>
              <a:t>ask </a:t>
            </a:r>
            <a:r>
              <a:rPr lang="en-US" u="sng" dirty="0" smtClean="0"/>
              <a:t>P</a:t>
            </a:r>
            <a:r>
              <a:rPr lang="en-US" dirty="0" smtClean="0"/>
              <a:t>arallel </a:t>
            </a:r>
            <a:r>
              <a:rPr lang="en-US" u="sng" dirty="0" smtClean="0"/>
              <a:t>L</a:t>
            </a:r>
            <a:r>
              <a:rPr lang="en-US" dirty="0" smtClean="0"/>
              <a:t>ibrary (TPL)</a:t>
            </a:r>
          </a:p>
          <a:p>
            <a:pPr lvl="1"/>
            <a:r>
              <a:rPr lang="en-US" dirty="0" smtClean="0">
                <a:latin typeface="Courier New" pitchFamily="49" charset="0"/>
                <a:cs typeface="Courier New" pitchFamily="49" charset="0"/>
              </a:rPr>
              <a:t>Task</a:t>
            </a:r>
            <a:r>
              <a:rPr lang="en-US" dirty="0" smtClean="0"/>
              <a:t> class is a higher-level abstraction than the </a:t>
            </a:r>
            <a:r>
              <a:rPr lang="en-US" dirty="0" smtClean="0">
                <a:latin typeface="Courier New" pitchFamily="49" charset="0"/>
                <a:cs typeface="Courier New" pitchFamily="49" charset="0"/>
              </a:rPr>
              <a:t>Thread</a:t>
            </a:r>
            <a:r>
              <a:rPr lang="en-US" dirty="0" smtClean="0"/>
              <a:t> class</a:t>
            </a:r>
          </a:p>
          <a:p>
            <a:pPr lvl="1"/>
            <a:r>
              <a:rPr lang="en-US" dirty="0" smtClean="0"/>
              <a:t>Simple to use parallel loops and invoke</a:t>
            </a:r>
          </a:p>
          <a:p>
            <a:pPr lvl="1"/>
            <a:endParaRPr lang="fr-FR" dirty="0"/>
          </a:p>
          <a:p>
            <a:r>
              <a:rPr lang="fr-FR" dirty="0" err="1" smtClean="0"/>
              <a:t>See</a:t>
            </a:r>
            <a:r>
              <a:rPr lang="fr-FR" dirty="0" smtClean="0"/>
              <a:t> more at the end of </a:t>
            </a:r>
            <a:r>
              <a:rPr lang="fr-FR" dirty="0" err="1" smtClean="0"/>
              <a:t>this</a:t>
            </a:r>
            <a:r>
              <a:rPr lang="fr-FR" dirty="0" smtClean="0"/>
              <a:t> course</a:t>
            </a:r>
            <a:endParaRPr lang="en-US" dirty="0" smtClean="0"/>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New .NET 4 and 4.5 Features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8893175" y="174625"/>
            <a:ext cx="143321" cy="16192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.NET 4 New Features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dirty="0" smtClean="0"/>
              <a:t>New tools targeting specific audiences</a:t>
            </a:r>
          </a:p>
          <a:p>
            <a:pPr lvl="1"/>
            <a:r>
              <a:rPr lang="en-US" dirty="0" smtClean="0"/>
              <a:t>Many enhancements in the Visual Studio editor</a:t>
            </a:r>
          </a:p>
          <a:p>
            <a:pPr lvl="1"/>
            <a:r>
              <a:rPr lang="en-US" dirty="0" err="1" smtClean="0"/>
              <a:t>WebMatrix</a:t>
            </a:r>
            <a:r>
              <a:rPr lang="en-US" dirty="0" smtClean="0"/>
              <a:t> for simple web development</a:t>
            </a:r>
          </a:p>
          <a:p>
            <a:pPr lvl="1"/>
            <a:r>
              <a:rPr lang="en-US" dirty="0" smtClean="0"/>
              <a:t>Visual Studio </a:t>
            </a:r>
            <a:r>
              <a:rPr lang="en-US" dirty="0" err="1" smtClean="0"/>
              <a:t>LightSwitch</a:t>
            </a:r>
            <a:r>
              <a:rPr lang="en-US" dirty="0" smtClean="0"/>
              <a:t> to develop data-centric enterprise applications</a:t>
            </a:r>
          </a:p>
          <a:p>
            <a:pPr lvl="1"/>
            <a:endParaRPr lang="en-US" dirty="0" smtClean="0"/>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New .NET 4 and 4.5 Features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8893175" y="174625"/>
            <a:ext cx="143321" cy="16192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.NET 4 New Features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dirty="0" smtClean="0"/>
              <a:t>ORM development with the Entity Framework</a:t>
            </a:r>
          </a:p>
          <a:p>
            <a:pPr lvl="1"/>
            <a:r>
              <a:rPr lang="en-US" dirty="0" smtClean="0"/>
              <a:t>LINQ to Entities to query data</a:t>
            </a:r>
          </a:p>
          <a:p>
            <a:pPr lvl="1"/>
            <a:r>
              <a:rPr lang="en-US" dirty="0" smtClean="0"/>
              <a:t>Different strategies, like code-first to add data access to existing classes</a:t>
            </a:r>
          </a:p>
          <a:p>
            <a:pPr lvl="1"/>
            <a:r>
              <a:rPr lang="en-US" dirty="0" smtClean="0"/>
              <a:t>WCF Data Services expose entities to a remote client</a:t>
            </a:r>
          </a:p>
          <a:p>
            <a:pPr lvl="1"/>
            <a:endParaRPr lang="en-US" dirty="0" smtClean="0"/>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New .NET 4 and 4.5 Features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8893175" y="174625"/>
            <a:ext cx="143321" cy="16192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.NET 4 New Features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dirty="0" smtClean="0"/>
              <a:t>Workflow Foundation 4 has been redesigned</a:t>
            </a:r>
          </a:p>
          <a:p>
            <a:pPr lvl="1"/>
            <a:r>
              <a:rPr lang="en-US" dirty="0" smtClean="0"/>
              <a:t>Workflows are built with activities</a:t>
            </a:r>
          </a:p>
          <a:p>
            <a:pPr lvl="1"/>
            <a:r>
              <a:rPr lang="en-US" dirty="0" smtClean="0"/>
              <a:t>Customizable with XAML and C# or VB code</a:t>
            </a:r>
          </a:p>
          <a:p>
            <a:pPr lvl="1"/>
            <a:r>
              <a:rPr lang="en-US" dirty="0" smtClean="0"/>
              <a:t>Extensible</a:t>
            </a:r>
          </a:p>
          <a:p>
            <a:r>
              <a:rPr lang="en-US" dirty="0" smtClean="0"/>
              <a:t>ASP.NET 4 includes many enhancements</a:t>
            </a:r>
          </a:p>
          <a:p>
            <a:pPr lvl="1"/>
            <a:r>
              <a:rPr lang="en-US" dirty="0" err="1" smtClean="0"/>
              <a:t>jQuery</a:t>
            </a:r>
            <a:r>
              <a:rPr lang="en-US" dirty="0" smtClean="0"/>
              <a:t> is now included with Visual Studio</a:t>
            </a:r>
          </a:p>
          <a:p>
            <a:pPr lvl="1"/>
            <a:r>
              <a:rPr lang="en-US" dirty="0" smtClean="0"/>
              <a:t>Routing is part of the core ASP.NET services</a:t>
            </a:r>
          </a:p>
          <a:p>
            <a:pPr lvl="1"/>
            <a:r>
              <a:rPr lang="en-US" dirty="0" smtClean="0"/>
              <a:t>Dynamic Data to quickly build data-driven applications</a:t>
            </a:r>
          </a:p>
          <a:p>
            <a:pPr lvl="1"/>
            <a:r>
              <a:rPr lang="en-US" dirty="0" smtClean="0"/>
              <a:t>Web Deploy to deploy web applications</a:t>
            </a: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New .NET 4 and 4.5 Features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8893175" y="174625"/>
            <a:ext cx="143321" cy="16192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.NET 4.5 New Features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dirty="0" smtClean="0"/>
              <a:t>.NET 4.5 also has new features in many areas</a:t>
            </a:r>
          </a:p>
          <a:p>
            <a:r>
              <a:rPr lang="en-US" dirty="0" smtClean="0"/>
              <a:t>Windows Store apps</a:t>
            </a:r>
          </a:p>
          <a:p>
            <a:pPr lvl="1"/>
            <a:r>
              <a:rPr lang="en-US" dirty="0" smtClean="0"/>
              <a:t>Target Windows 8 UI applications (initially called Metro)</a:t>
            </a:r>
          </a:p>
          <a:p>
            <a:pPr lvl="1"/>
            <a:r>
              <a:rPr lang="en-US" dirty="0" smtClean="0"/>
              <a:t>Can be written in C# or VB with XAML, C++ with XAML or DirectX, or JavaScript with HTML/CSS</a:t>
            </a:r>
          </a:p>
          <a:p>
            <a:r>
              <a:rPr lang="en-US" dirty="0" smtClean="0"/>
              <a:t>Portable Class Libraries</a:t>
            </a:r>
          </a:p>
          <a:p>
            <a:pPr lvl="1"/>
            <a:r>
              <a:rPr lang="en-US" dirty="0" smtClean="0"/>
              <a:t>Code that can be common to Windows 8 UI, </a:t>
            </a:r>
            <a:br>
              <a:rPr lang="en-US" dirty="0" smtClean="0"/>
            </a:br>
            <a:r>
              <a:rPr lang="en-US" dirty="0" smtClean="0"/>
              <a:t>desktop, or Windows Phone applications</a:t>
            </a:r>
          </a:p>
          <a:p>
            <a:pPr lvl="1">
              <a:buNone/>
            </a:pPr>
            <a:endParaRPr lang="en-US" dirty="0" smtClean="0"/>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New .NET 4 and 4.5 Features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Image 7"/>
          <p:cNvPicPr>
            <a:picLocks noChangeAspect="1"/>
          </p:cNvPicPr>
          <p:nvPr/>
        </p:nvPicPr>
        <p:blipFill>
          <a:blip r:embed="rId4"/>
          <a:stretch>
            <a:fillRect/>
          </a:stretch>
        </p:blipFill>
        <p:spPr>
          <a:xfrm>
            <a:off x="7812360" y="3865612"/>
            <a:ext cx="1145461" cy="1304553"/>
          </a:xfrm>
          <a:prstGeom prst="rect">
            <a:avLst/>
          </a:prstGeom>
        </p:spPr>
      </p:pic>
      <p:sp>
        <p:nvSpPr>
          <p:cNvPr id="9" name="Rectangle 8"/>
          <p:cNvSpPr/>
          <p:nvPr/>
        </p:nvSpPr>
        <p:spPr>
          <a:xfrm>
            <a:off x="8893175" y="174625"/>
            <a:ext cx="143321" cy="16192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.NET 4.5 New Features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dirty="0" smtClean="0"/>
              <a:t>Asynchronous programming with </a:t>
            </a:r>
            <a:r>
              <a:rPr lang="en-US" dirty="0" err="1" smtClean="0"/>
              <a:t>async</a:t>
            </a:r>
            <a:r>
              <a:rPr lang="en-US" dirty="0" smtClean="0"/>
              <a:t> and await </a:t>
            </a:r>
          </a:p>
          <a:p>
            <a:pPr lvl="1"/>
            <a:r>
              <a:rPr lang="en-US" dirty="0" smtClean="0"/>
              <a:t>New keywords in C# and Visual Basic</a:t>
            </a:r>
          </a:p>
          <a:p>
            <a:r>
              <a:rPr lang="en-US" dirty="0" smtClean="0"/>
              <a:t>ASP.NET 4.5</a:t>
            </a:r>
          </a:p>
          <a:p>
            <a:pPr lvl="1"/>
            <a:r>
              <a:rPr lang="en-US" dirty="0" smtClean="0"/>
              <a:t>Support for HTML 5</a:t>
            </a:r>
          </a:p>
          <a:p>
            <a:pPr lvl="1"/>
            <a:r>
              <a:rPr lang="en-US" dirty="0" smtClean="0"/>
              <a:t>Editor enhancements</a:t>
            </a:r>
          </a:p>
          <a:p>
            <a:pPr lvl="1"/>
            <a:r>
              <a:rPr lang="en-US" dirty="0" err="1" smtClean="0"/>
              <a:t>WebSockets</a:t>
            </a:r>
            <a:endParaRPr lang="en-US" dirty="0" smtClean="0"/>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New .NET 4 and 4.5 Features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Image 1"/>
          <p:cNvPicPr>
            <a:picLocks noChangeAspect="1"/>
          </p:cNvPicPr>
          <p:nvPr/>
        </p:nvPicPr>
        <p:blipFill>
          <a:blip r:embed="rId4"/>
          <a:stretch>
            <a:fillRect/>
          </a:stretch>
        </p:blipFill>
        <p:spPr>
          <a:xfrm>
            <a:off x="7812360" y="3865612"/>
            <a:ext cx="1145461" cy="1304553"/>
          </a:xfrm>
          <a:prstGeom prst="rect">
            <a:avLst/>
          </a:prstGeom>
        </p:spPr>
      </p:pic>
      <p:sp>
        <p:nvSpPr>
          <p:cNvPr id="8" name="Rectangle 7"/>
          <p:cNvSpPr/>
          <p:nvPr/>
        </p:nvSpPr>
        <p:spPr>
          <a:xfrm>
            <a:off x="8893175" y="174625"/>
            <a:ext cx="143321" cy="16192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en-US" dirty="0" smtClean="0"/>
              <a:t>Questions?</a:t>
            </a:r>
            <a:endParaRPr lang="en-US" dirty="0"/>
          </a:p>
        </p:txBody>
      </p:sp>
      <p:pic>
        <p:nvPicPr>
          <p:cNvPr id="8" name="Picture 2" descr="D:\Users\Renaud\Desktop\StageFinEtudesSupinfo\Icons-New\v3\Min\Question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cstate="print">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32332244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From data to user</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smtClean="0">
                <a:latin typeface="Myriad Pro"/>
                <a:ea typeface="MS PGothic" charset="0"/>
                <a:cs typeface="Myriad Pro"/>
              </a:rPr>
              <a:t>The .NET 4 Development Platform</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Application Multi-Tier Architecture</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From Data to User</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p:cNvPicPr>
            <a:picLocks noGrp="1" noChangeAspect="1" noChangeArrowheads="1"/>
          </p:cNvPicPr>
          <p:nvPr>
            <p:ph idx="1"/>
          </p:nvPr>
        </p:nvPicPr>
        <p:blipFill>
          <a:blip r:embed="rId4" cstate="print"/>
          <a:srcRect/>
          <a:stretch>
            <a:fillRect/>
          </a:stretch>
        </p:blipFill>
        <p:spPr bwMode="auto">
          <a:xfrm>
            <a:off x="438515" y="1345332"/>
            <a:ext cx="8266971" cy="3638229"/>
          </a:xfrm>
          <a:prstGeom prst="rect">
            <a:avLst/>
          </a:prstGeom>
          <a:noFill/>
          <a:ln w="9525">
            <a:noFill/>
            <a:miter lim="800000"/>
            <a:headEnd/>
            <a:tailEnd/>
          </a:ln>
        </p:spPr>
      </p:pic>
      <p:sp>
        <p:nvSpPr>
          <p:cNvPr id="2" name="ZoneTexte 1"/>
          <p:cNvSpPr txBox="1"/>
          <p:nvPr/>
        </p:nvSpPr>
        <p:spPr>
          <a:xfrm>
            <a:off x="755205" y="3783232"/>
            <a:ext cx="5328963" cy="1200329"/>
          </a:xfrm>
          <a:prstGeom prst="rect">
            <a:avLst/>
          </a:prstGeom>
          <a:noFill/>
        </p:spPr>
        <p:txBody>
          <a:bodyPr wrap="square" rtlCol="0">
            <a:spAutoFit/>
          </a:bodyPr>
          <a:lstStyle/>
          <a:p>
            <a:r>
              <a:rPr lang="fr-FR" dirty="0" smtClean="0"/>
              <a:t>Architectures préconisées par Microsoft : </a:t>
            </a:r>
          </a:p>
          <a:p>
            <a:r>
              <a:rPr lang="fr-FR" dirty="0">
                <a:hlinkClick r:id="rId5"/>
              </a:rPr>
              <a:t>https://</a:t>
            </a:r>
            <a:r>
              <a:rPr lang="fr-FR" dirty="0" smtClean="0">
                <a:hlinkClick r:id="rId5"/>
              </a:rPr>
              <a:t>msdn.microsoft.com/en-us/library/ee658099.aspx</a:t>
            </a:r>
            <a:endParaRPr lang="fr-FR" dirty="0" smtClean="0"/>
          </a:p>
          <a:p>
            <a:endParaRPr lang="fr-F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Traditional Data Access With ADO.NET</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dirty="0" smtClean="0"/>
              <a:t>Procedural data access with ADO.NET</a:t>
            </a:r>
          </a:p>
          <a:p>
            <a:pPr marL="687387" lvl="1" indent="-342900">
              <a:buSzPct val="100000"/>
              <a:buFont typeface="+mj-lt"/>
              <a:buAutoNum type="arabicPeriod"/>
            </a:pPr>
            <a:r>
              <a:rPr lang="en-US" dirty="0" smtClean="0"/>
              <a:t>Open connection</a:t>
            </a:r>
          </a:p>
          <a:p>
            <a:pPr marL="687387" lvl="1" indent="-342900">
              <a:buSzPct val="100000"/>
              <a:buFont typeface="+mj-lt"/>
              <a:buAutoNum type="arabicPeriod"/>
            </a:pPr>
            <a:r>
              <a:rPr lang="en-US" dirty="0" smtClean="0"/>
              <a:t>Initialize command and set </a:t>
            </a:r>
            <a:br>
              <a:rPr lang="en-US" dirty="0" smtClean="0"/>
            </a:br>
            <a:r>
              <a:rPr lang="en-US" dirty="0" smtClean="0"/>
              <a:t>parameter values</a:t>
            </a:r>
          </a:p>
          <a:p>
            <a:pPr marL="687387" lvl="1" indent="-342900">
              <a:buSzPct val="100000"/>
              <a:buFont typeface="+mj-lt"/>
              <a:buAutoNum type="arabicPeriod"/>
            </a:pPr>
            <a:r>
              <a:rPr lang="en-US" dirty="0" smtClean="0"/>
              <a:t>Submit command—sends SQL to the database</a:t>
            </a:r>
          </a:p>
          <a:p>
            <a:pPr marL="687387" lvl="1" indent="-342900">
              <a:buSzPct val="100000"/>
              <a:buFont typeface="+mj-lt"/>
              <a:buAutoNum type="arabicPeriod"/>
            </a:pPr>
            <a:r>
              <a:rPr lang="en-US" dirty="0" smtClean="0"/>
              <a:t>Loop through results if </a:t>
            </a:r>
            <a:r>
              <a:rPr lang="en-US" dirty="0" smtClean="0">
                <a:latin typeface="Courier New" pitchFamily="49" charset="0"/>
                <a:cs typeface="Courier New" pitchFamily="49" charset="0"/>
              </a:rPr>
              <a:t>SELECT</a:t>
            </a:r>
            <a:r>
              <a:rPr lang="en-US" dirty="0" smtClean="0"/>
              <a:t> or check </a:t>
            </a:r>
            <a:br>
              <a:rPr lang="en-US" dirty="0" smtClean="0"/>
            </a:br>
            <a:r>
              <a:rPr lang="en-US" dirty="0" smtClean="0"/>
              <a:t>return value if </a:t>
            </a:r>
            <a:r>
              <a:rPr lang="en-US" dirty="0" smtClean="0">
                <a:latin typeface="Courier New" pitchFamily="49" charset="0"/>
                <a:cs typeface="Courier New" pitchFamily="49" charset="0"/>
              </a:rPr>
              <a:t>INSERT</a:t>
            </a:r>
            <a:r>
              <a:rPr lang="en-US" dirty="0" smtClean="0"/>
              <a:t>, </a:t>
            </a:r>
            <a:r>
              <a:rPr lang="en-US" dirty="0" smtClean="0">
                <a:latin typeface="Courier New" pitchFamily="49" charset="0"/>
                <a:cs typeface="Courier New" pitchFamily="49" charset="0"/>
              </a:rPr>
              <a:t>UPDATE</a:t>
            </a:r>
            <a:r>
              <a:rPr lang="en-US" dirty="0" smtClean="0"/>
              <a:t>, or </a:t>
            </a:r>
            <a:r>
              <a:rPr lang="en-US" dirty="0" smtClean="0">
                <a:latin typeface="Courier New" pitchFamily="49" charset="0"/>
                <a:cs typeface="Courier New" pitchFamily="49" charset="0"/>
              </a:rPr>
              <a:t>DELETE</a:t>
            </a:r>
          </a:p>
          <a:p>
            <a:pPr marL="687387" lvl="1" indent="-342900">
              <a:buSzPct val="100000"/>
              <a:buFont typeface="+mj-lt"/>
              <a:buAutoNum type="arabicPeriod"/>
            </a:pPr>
            <a:r>
              <a:rPr lang="en-US" dirty="0" smtClean="0"/>
              <a:t>Close connection</a:t>
            </a:r>
          </a:p>
          <a:p>
            <a:pPr marL="344487" lvl="1" indent="0">
              <a:buSzPct val="100000"/>
              <a:buNone/>
            </a:pPr>
            <a:r>
              <a:rPr lang="en-US" dirty="0"/>
              <a:t>Example : </a:t>
            </a:r>
            <a:r>
              <a:rPr lang="en-US" dirty="0">
                <a:hlinkClick r:id="rId3"/>
              </a:rPr>
              <a:t>https://msdn.microsoft.com/fr-fr/library/dw70f090(v=vs.110).aspx#_</a:t>
            </a:r>
            <a:r>
              <a:rPr lang="en-US" dirty="0" smtClean="0">
                <a:hlinkClick r:id="rId3"/>
              </a:rPr>
              <a:t>SqlClient</a:t>
            </a:r>
            <a:endParaRPr lang="en-US" dirty="0" smtClean="0"/>
          </a:p>
          <a:p>
            <a:pPr marL="344487" lvl="1" indent="0">
              <a:buSzPct val="100000"/>
              <a:buNone/>
            </a:pPr>
            <a:endParaRPr lang="en-US" dirty="0" smtClean="0"/>
          </a:p>
          <a:p>
            <a:pPr marL="512064" lvl="1" indent="-219456">
              <a:buNone/>
            </a:pPr>
            <a:endParaRPr lang="en-CA" dirty="0"/>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From Data to User</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3075" name="Picture 3"/>
          <p:cNvPicPr>
            <a:picLocks noChangeAspect="1" noChangeArrowheads="1"/>
          </p:cNvPicPr>
          <p:nvPr/>
        </p:nvPicPr>
        <p:blipFill>
          <a:blip r:embed="rId5" cstate="print"/>
          <a:srcRect/>
          <a:stretch>
            <a:fillRect/>
          </a:stretch>
        </p:blipFill>
        <p:spPr bwMode="auto">
          <a:xfrm>
            <a:off x="5796136" y="1777380"/>
            <a:ext cx="2664296" cy="10383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re 1"/>
          <p:cNvSpPr>
            <a:spLocks noGrp="1"/>
          </p:cNvSpPr>
          <p:nvPr>
            <p:ph type="title"/>
          </p:nvPr>
        </p:nvSpPr>
        <p:spPr>
          <a:xfrm>
            <a:off x="1116013" y="336550"/>
            <a:ext cx="7777162" cy="504825"/>
          </a:xfrm>
        </p:spPr>
        <p:txBody>
          <a:bodyPr/>
          <a:lstStyle/>
          <a:p>
            <a:r>
              <a:rPr lang="en-US" dirty="0" smtClean="0">
                <a:ea typeface="ＭＳ Ｐゴシック" pitchFamily="34" charset="-128"/>
              </a:rPr>
              <a:t>Objectives</a:t>
            </a:r>
          </a:p>
        </p:txBody>
      </p:sp>
      <p:sp>
        <p:nvSpPr>
          <p:cNvPr id="34818" name="Espace réservé du contenu 2"/>
          <p:cNvSpPr>
            <a:spLocks noGrp="1"/>
          </p:cNvSpPr>
          <p:nvPr>
            <p:ph idx="1"/>
          </p:nvPr>
        </p:nvSpPr>
        <p:spPr/>
        <p:txBody>
          <a:bodyPr/>
          <a:lstStyle/>
          <a:p>
            <a:pPr marL="0" indent="0">
              <a:buNone/>
            </a:pPr>
            <a:r>
              <a:rPr lang="en-US" dirty="0" smtClean="0">
                <a:ea typeface="ＭＳ Ｐゴシック" pitchFamily="34" charset="-128"/>
              </a:rPr>
              <a:t>By completing this course, you’ll be able to:</a:t>
            </a:r>
          </a:p>
          <a:p>
            <a:pPr marL="0" indent="0">
              <a:buNone/>
            </a:pPr>
            <a:endParaRPr lang="en-US" dirty="0" smtClean="0">
              <a:ea typeface="ＭＳ Ｐゴシック" pitchFamily="34" charset="-128"/>
            </a:endParaRPr>
          </a:p>
          <a:p>
            <a:pPr lvl="1"/>
            <a:r>
              <a:rPr lang="en-US" dirty="0" smtClean="0"/>
              <a:t>Summarize the .NET 4 and 4.5 new features</a:t>
            </a:r>
          </a:p>
          <a:p>
            <a:pPr lvl="1"/>
            <a:r>
              <a:rPr lang="en-US" dirty="0" smtClean="0"/>
              <a:t>Review the main functionalities applications must supply</a:t>
            </a:r>
          </a:p>
          <a:p>
            <a:pPr lvl="1"/>
            <a:r>
              <a:rPr lang="en-US" dirty="0" smtClean="0"/>
              <a:t>Compare the .NET 4 technologies to previous .NET versions</a:t>
            </a:r>
          </a:p>
          <a:p>
            <a:pPr lvl="1"/>
            <a:r>
              <a:rPr lang="en-US" dirty="0" smtClean="0"/>
              <a:t>Explore the new Visual Studio editor features</a:t>
            </a:r>
          </a:p>
          <a:p>
            <a:pPr lvl="1"/>
            <a:r>
              <a:rPr lang="en-US" dirty="0" smtClean="0"/>
              <a:t>Explore the case study</a:t>
            </a:r>
          </a:p>
          <a:p>
            <a:pPr lvl="1" eaLnBrk="1" hangingPunct="1"/>
            <a:endParaRPr lang="en-US" sz="2400" dirty="0" smtClean="0"/>
          </a:p>
        </p:txBody>
      </p:sp>
      <p:sp>
        <p:nvSpPr>
          <p:cNvPr id="34819" name="Espace réservé du contenu 3"/>
          <p:cNvSpPr>
            <a:spLocks noGrp="1"/>
          </p:cNvSpPr>
          <p:nvPr>
            <p:ph sz="quarter" idx="13"/>
          </p:nvPr>
        </p:nvSpPr>
        <p:spPr/>
        <p:txBody>
          <a:bodyPr/>
          <a:lstStyle/>
          <a:p>
            <a:pPr>
              <a:defRPr/>
            </a:pPr>
            <a:r>
              <a:rPr lang="en-US" dirty="0" smtClean="0">
                <a:ea typeface="MS PGothic" charset="0"/>
                <a:cs typeface="Myriad Pro"/>
              </a:rPr>
              <a:t>The .NET 4 Development Platform</a:t>
            </a:r>
          </a:p>
        </p:txBody>
      </p:sp>
      <p:pic>
        <p:nvPicPr>
          <p:cNvPr id="1027" name="Picture 3" descr="D:\Users\Renaud\Desktop\StageFinEtudesSupinfo\Icons-New\v3\Objectiv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5" y="121197"/>
            <a:ext cx="648072" cy="64807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Traditional Data Access With ADO.NET</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dirty="0" smtClean="0"/>
              <a:t>Disconnected datasets with .NET 1 and 2 </a:t>
            </a:r>
          </a:p>
          <a:p>
            <a:pPr marL="687387" lvl="1" indent="-342900">
              <a:buSzPct val="100000"/>
              <a:buFont typeface="+mj-lt"/>
              <a:buAutoNum type="arabicPeriod"/>
            </a:pPr>
            <a:r>
              <a:rPr lang="en-US" dirty="0" smtClean="0"/>
              <a:t>Open connection</a:t>
            </a:r>
          </a:p>
          <a:p>
            <a:pPr marL="687387" lvl="1" indent="-342900">
              <a:buSzPct val="100000"/>
              <a:buFont typeface="+mj-lt"/>
              <a:buAutoNum type="arabicPeriod"/>
            </a:pPr>
            <a:r>
              <a:rPr lang="en-US" dirty="0" smtClean="0"/>
              <a:t>Fill dataset</a:t>
            </a:r>
          </a:p>
          <a:p>
            <a:pPr marL="687387" lvl="1" indent="-342900">
              <a:buSzPct val="100000"/>
              <a:buFont typeface="+mj-lt"/>
              <a:buAutoNum type="arabicPeriod"/>
            </a:pPr>
            <a:r>
              <a:rPr lang="en-US" dirty="0" smtClean="0"/>
              <a:t>Close connection</a:t>
            </a:r>
          </a:p>
          <a:p>
            <a:pPr marL="687387" lvl="1" indent="-342900">
              <a:buSzPct val="100000"/>
              <a:buFont typeface="+mj-lt"/>
              <a:buAutoNum type="arabicPeriod"/>
            </a:pPr>
            <a:r>
              <a:rPr lang="en-US" dirty="0" smtClean="0"/>
              <a:t>Work with data in the dataset</a:t>
            </a:r>
          </a:p>
          <a:p>
            <a:pPr marL="687387" lvl="1" indent="-342900">
              <a:buSzPct val="100000"/>
              <a:buFont typeface="+mj-lt"/>
              <a:buAutoNum type="arabicPeriod"/>
            </a:pPr>
            <a:r>
              <a:rPr lang="en-US" dirty="0" smtClean="0"/>
              <a:t>Reconnect to reconcile changes</a:t>
            </a:r>
          </a:p>
          <a:p>
            <a:pPr marL="512064" lvl="1" indent="-219456">
              <a:buNone/>
            </a:pPr>
            <a:endParaRPr lang="en-CA" dirty="0"/>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From Data to User</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4098" name="Picture 2"/>
          <p:cNvPicPr>
            <a:picLocks noChangeAspect="1" noChangeArrowheads="1"/>
          </p:cNvPicPr>
          <p:nvPr/>
        </p:nvPicPr>
        <p:blipFill>
          <a:blip r:embed="rId4" cstate="print"/>
          <a:srcRect/>
          <a:stretch>
            <a:fillRect/>
          </a:stretch>
        </p:blipFill>
        <p:spPr bwMode="auto">
          <a:xfrm>
            <a:off x="5292080" y="1921396"/>
            <a:ext cx="3152775" cy="1285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History of Microsoft data access</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From Data to User</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3" name="Diagramme 2"/>
          <p:cNvGraphicFramePr/>
          <p:nvPr>
            <p:extLst>
              <p:ext uri="{D42A27DB-BD31-4B8C-83A1-F6EECF244321}">
                <p14:modId xmlns:p14="http://schemas.microsoft.com/office/powerpoint/2010/main" val="1994103857"/>
              </p:ext>
            </p:extLst>
          </p:nvPr>
        </p:nvGraphicFramePr>
        <p:xfrm>
          <a:off x="395536" y="825500"/>
          <a:ext cx="8280920" cy="43362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Parenthèse fermante 4"/>
          <p:cNvSpPr/>
          <p:nvPr/>
        </p:nvSpPr>
        <p:spPr>
          <a:xfrm rot="5400000" flipH="1">
            <a:off x="6200068" y="237096"/>
            <a:ext cx="128240" cy="4104456"/>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dirty="0"/>
          </a:p>
        </p:txBody>
      </p:sp>
      <p:sp>
        <p:nvSpPr>
          <p:cNvPr id="6" name="ZoneTexte 5"/>
          <p:cNvSpPr txBox="1"/>
          <p:nvPr/>
        </p:nvSpPr>
        <p:spPr>
          <a:xfrm>
            <a:off x="4211960" y="1720379"/>
            <a:ext cx="4104456" cy="523220"/>
          </a:xfrm>
          <a:prstGeom prst="rect">
            <a:avLst/>
          </a:prstGeom>
          <a:noFill/>
        </p:spPr>
        <p:txBody>
          <a:bodyPr wrap="square" rtlCol="0">
            <a:spAutoFit/>
          </a:bodyPr>
          <a:lstStyle/>
          <a:p>
            <a:pPr algn="ctr"/>
            <a:r>
              <a:rPr lang="fr-FR" sz="2800" smtClean="0"/>
              <a:t>ORM</a:t>
            </a:r>
            <a:endParaRPr lang="fr-FR" sz="2800"/>
          </a:p>
        </p:txBody>
      </p:sp>
    </p:spTree>
    <p:extLst>
      <p:ext uri="{BB962C8B-B14F-4D97-AF65-F5344CB8AC3E}">
        <p14:creationId xmlns:p14="http://schemas.microsoft.com/office/powerpoint/2010/main" val="17369918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49"/>
            <a:ext cx="7777162" cy="1009650"/>
          </a:xfrm>
        </p:spPr>
        <p:txBody>
          <a:bodyPr/>
          <a:lstStyle/>
          <a:p>
            <a:r>
              <a:rPr lang="en-US" dirty="0" smtClean="0"/>
              <a:t>Object-Relational Mapping (ORM) With .NET 4 (1/2)</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561356"/>
            <a:ext cx="5040560" cy="3798044"/>
          </a:xfrm>
        </p:spPr>
        <p:txBody>
          <a:bodyPr/>
          <a:lstStyle/>
          <a:p>
            <a:r>
              <a:rPr lang="en-US" dirty="0" smtClean="0"/>
              <a:t>Object hierarchy maps to relational data</a:t>
            </a:r>
          </a:p>
          <a:p>
            <a:pPr lvl="1"/>
            <a:r>
              <a:rPr lang="en-US" dirty="0" smtClean="0"/>
              <a:t>Tables to classes</a:t>
            </a:r>
          </a:p>
          <a:p>
            <a:pPr lvl="1"/>
            <a:r>
              <a:rPr lang="en-US" dirty="0" smtClean="0"/>
              <a:t>Columns to properties</a:t>
            </a:r>
          </a:p>
          <a:p>
            <a:pPr lvl="1"/>
            <a:r>
              <a:rPr lang="en-US" dirty="0" smtClean="0"/>
              <a:t>Relations to collections (0</a:t>
            </a:r>
            <a:r>
              <a:rPr lang="en-US" dirty="0" smtClean="0">
                <a:latin typeface="Arial"/>
                <a:cs typeface="Arial"/>
              </a:rPr>
              <a:t>–</a:t>
            </a:r>
            <a:r>
              <a:rPr lang="en-US" dirty="0" smtClean="0"/>
              <a:t>n) or associations (0</a:t>
            </a:r>
            <a:r>
              <a:rPr lang="en-US" dirty="0" smtClean="0">
                <a:latin typeface="Arial"/>
                <a:cs typeface="Arial"/>
              </a:rPr>
              <a:t>–</a:t>
            </a:r>
            <a:r>
              <a:rPr lang="en-US" dirty="0" smtClean="0"/>
              <a:t>1)</a:t>
            </a:r>
          </a:p>
          <a:p>
            <a:pPr lvl="1"/>
            <a:r>
              <a:rPr lang="en-US" dirty="0" smtClean="0"/>
              <a:t>Several models for inheritance</a:t>
            </a:r>
          </a:p>
          <a:p>
            <a:pPr marL="512064" lvl="1" indent="-219456">
              <a:buNone/>
            </a:pPr>
            <a:endParaRPr lang="en-CA" dirty="0"/>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From Data to User</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3" name="Group 22"/>
          <p:cNvGrpSpPr>
            <a:grpSpLocks noChangeAspect="1"/>
          </p:cNvGrpSpPr>
          <p:nvPr/>
        </p:nvGrpSpPr>
        <p:grpSpPr>
          <a:xfrm>
            <a:off x="5619142" y="1633364"/>
            <a:ext cx="3129322" cy="3384376"/>
            <a:chOff x="4909458" y="1757196"/>
            <a:chExt cx="3853542" cy="4167622"/>
          </a:xfrm>
        </p:grpSpPr>
        <p:sp>
          <p:nvSpPr>
            <p:cNvPr id="24" name="shape14"/>
            <p:cNvSpPr/>
            <p:nvPr/>
          </p:nvSpPr>
          <p:spPr bwMode="blackWhite">
            <a:xfrm>
              <a:off x="6672946" y="1757196"/>
              <a:ext cx="2090054" cy="1726233"/>
            </a:xfrm>
            <a:prstGeom prst="rect">
              <a:avLst/>
            </a:prstGeom>
            <a:solidFill>
              <a:srgbClr val="FFFFCC"/>
            </a:solidFill>
            <a:ln w="12700" cap="flat" cmpd="sng" algn="ctr">
              <a:solidFill>
                <a:srgbClr val="00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sz="1400" b="1" i="0" u="none" strike="noStrike" kern="0" cap="none" spc="0" normalizeH="0" baseline="0" noProof="0" dirty="0" smtClean="0">
                  <a:ln>
                    <a:noFill/>
                  </a:ln>
                  <a:solidFill>
                    <a:srgbClr val="000080"/>
                  </a:solidFill>
                  <a:effectLst/>
                  <a:uLnTx/>
                  <a:uFillTx/>
                  <a:latin typeface="Arial" charset="0"/>
                </a:rPr>
                <a:t>Application</a:t>
              </a:r>
            </a:p>
          </p:txBody>
        </p:sp>
        <p:sp>
          <p:nvSpPr>
            <p:cNvPr id="25" name="shape13"/>
            <p:cNvSpPr/>
            <p:nvPr/>
          </p:nvSpPr>
          <p:spPr bwMode="blackWhite">
            <a:xfrm>
              <a:off x="6847977" y="2383971"/>
              <a:ext cx="1784394" cy="1001485"/>
            </a:xfrm>
            <a:prstGeom prst="roundRect">
              <a:avLst/>
            </a:prstGeom>
            <a:solidFill>
              <a:srgbClr val="FFCCCC"/>
            </a:solidFill>
            <a:ln w="12700" cap="flat" cmpd="sng" algn="ctr">
              <a:solidFill>
                <a:srgbClr val="00008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fr-FR" sz="1400" b="1" i="0" u="none" strike="noStrike" kern="0" cap="none" spc="0" normalizeH="0" baseline="0" noProof="0" dirty="0" smtClean="0">
                <a:ln>
                  <a:noFill/>
                </a:ln>
                <a:solidFill>
                  <a:srgbClr val="000080"/>
                </a:solidFill>
                <a:effectLst/>
                <a:uLnTx/>
                <a:uFillTx/>
                <a:latin typeface="Arial" charset="0"/>
              </a:endParaRPr>
            </a:p>
          </p:txBody>
        </p:sp>
        <p:sp>
          <p:nvSpPr>
            <p:cNvPr id="26" name="shape12"/>
            <p:cNvSpPr/>
            <p:nvPr/>
          </p:nvSpPr>
          <p:spPr bwMode="blackWhite">
            <a:xfrm>
              <a:off x="7188499" y="4217366"/>
              <a:ext cx="1103350" cy="1175656"/>
            </a:xfrm>
            <a:prstGeom prst="can">
              <a:avLst/>
            </a:prstGeom>
            <a:solidFill>
              <a:srgbClr val="FFCC99"/>
            </a:solidFill>
            <a:ln w="12700" cap="flat" cmpd="sng" algn="ctr">
              <a:solidFill>
                <a:srgbClr val="00008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150" normalizeH="0" baseline="0" noProof="0" dirty="0" smtClean="0">
                  <a:ln>
                    <a:noFill/>
                  </a:ln>
                  <a:solidFill>
                    <a:sysClr val="windowText" lastClr="000000"/>
                  </a:solidFill>
                  <a:effectLst/>
                  <a:uLnTx/>
                  <a:uFillTx/>
                </a:rPr>
                <a:t>Database</a:t>
              </a:r>
              <a:endParaRPr kumimoji="0" lang="fr-FR" sz="1400" b="1" i="0" u="none" strike="noStrike" kern="0" cap="none" spc="-150" normalizeH="0" baseline="0" noProof="0" dirty="0">
                <a:ln>
                  <a:noFill/>
                </a:ln>
                <a:solidFill>
                  <a:sysClr val="windowText" lastClr="000000"/>
                </a:solidFill>
                <a:effectLst/>
                <a:uLnTx/>
                <a:uFillTx/>
              </a:endParaRPr>
            </a:p>
          </p:txBody>
        </p:sp>
        <p:sp>
          <p:nvSpPr>
            <p:cNvPr id="27" name="shape11"/>
            <p:cNvSpPr/>
            <p:nvPr/>
          </p:nvSpPr>
          <p:spPr bwMode="blackWhite">
            <a:xfrm>
              <a:off x="7549244" y="2541008"/>
              <a:ext cx="337457" cy="217714"/>
            </a:xfrm>
            <a:prstGeom prst="flowChartProcess">
              <a:avLst/>
            </a:prstGeom>
            <a:solidFill>
              <a:srgbClr val="99CCFF"/>
            </a:solidFill>
            <a:ln w="12700" cap="flat" cmpd="sng" algn="ctr">
              <a:solidFill>
                <a:srgbClr val="00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400" b="0" i="0" u="none" strike="noStrike" kern="0" cap="none" spc="0" normalizeH="0" baseline="0" noProof="0" dirty="0" smtClean="0">
                <a:ln>
                  <a:noFill/>
                </a:ln>
                <a:solidFill>
                  <a:srgbClr val="000080"/>
                </a:solidFill>
                <a:effectLst/>
                <a:uLnTx/>
                <a:uFillTx/>
                <a:latin typeface="Arial" charset="0"/>
              </a:endParaRPr>
            </a:p>
          </p:txBody>
        </p:sp>
        <p:sp>
          <p:nvSpPr>
            <p:cNvPr id="28" name="shape10"/>
            <p:cNvSpPr/>
            <p:nvPr/>
          </p:nvSpPr>
          <p:spPr bwMode="blackWhite">
            <a:xfrm>
              <a:off x="7549245" y="2982685"/>
              <a:ext cx="337457" cy="217714"/>
            </a:xfrm>
            <a:prstGeom prst="flowChartProcess">
              <a:avLst/>
            </a:prstGeom>
            <a:solidFill>
              <a:srgbClr val="99CCFF"/>
            </a:solidFill>
            <a:ln w="12700" cap="flat" cmpd="sng" algn="ctr">
              <a:solidFill>
                <a:srgbClr val="00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400" b="0" i="0" u="none" strike="noStrike" kern="0" cap="none" spc="0" normalizeH="0" baseline="0" noProof="0" dirty="0" smtClean="0">
                <a:ln>
                  <a:noFill/>
                </a:ln>
                <a:solidFill>
                  <a:srgbClr val="000080"/>
                </a:solidFill>
                <a:effectLst/>
                <a:uLnTx/>
                <a:uFillTx/>
                <a:latin typeface="Arial" charset="0"/>
              </a:endParaRPr>
            </a:p>
          </p:txBody>
        </p:sp>
        <p:sp>
          <p:nvSpPr>
            <p:cNvPr id="29" name="shape9"/>
            <p:cNvSpPr/>
            <p:nvPr/>
          </p:nvSpPr>
          <p:spPr bwMode="blackWhite">
            <a:xfrm>
              <a:off x="8123120" y="2982685"/>
              <a:ext cx="337457" cy="217714"/>
            </a:xfrm>
            <a:prstGeom prst="flowChartProcess">
              <a:avLst/>
            </a:prstGeom>
            <a:solidFill>
              <a:srgbClr val="99CCFF"/>
            </a:solidFill>
            <a:ln w="12700" cap="flat" cmpd="sng" algn="ctr">
              <a:solidFill>
                <a:srgbClr val="00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400" b="0" i="0" u="none" strike="noStrike" kern="0" cap="none" spc="0" normalizeH="0" baseline="0" noProof="0" dirty="0" smtClean="0">
                <a:ln>
                  <a:noFill/>
                </a:ln>
                <a:solidFill>
                  <a:srgbClr val="000080"/>
                </a:solidFill>
                <a:effectLst/>
                <a:uLnTx/>
                <a:uFillTx/>
                <a:latin typeface="Arial" charset="0"/>
              </a:endParaRPr>
            </a:p>
          </p:txBody>
        </p:sp>
        <p:sp>
          <p:nvSpPr>
            <p:cNvPr id="30" name="shape8"/>
            <p:cNvSpPr/>
            <p:nvPr/>
          </p:nvSpPr>
          <p:spPr bwMode="blackWhite">
            <a:xfrm>
              <a:off x="6980120" y="2982685"/>
              <a:ext cx="337457" cy="217714"/>
            </a:xfrm>
            <a:prstGeom prst="flowChartProcess">
              <a:avLst/>
            </a:prstGeom>
            <a:solidFill>
              <a:srgbClr val="99CCFF"/>
            </a:solidFill>
            <a:ln w="12700" cap="flat" cmpd="sng" algn="ctr">
              <a:solidFill>
                <a:srgbClr val="00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400" b="0" i="0" u="none" strike="noStrike" kern="0" cap="none" spc="0" normalizeH="0" baseline="0" noProof="0" dirty="0" smtClean="0">
                <a:ln>
                  <a:noFill/>
                </a:ln>
                <a:solidFill>
                  <a:srgbClr val="000080"/>
                </a:solidFill>
                <a:effectLst/>
                <a:uLnTx/>
                <a:uFillTx/>
                <a:latin typeface="Arial" charset="0"/>
              </a:endParaRPr>
            </a:p>
          </p:txBody>
        </p:sp>
        <p:cxnSp>
          <p:nvCxnSpPr>
            <p:cNvPr id="31" name="shape7"/>
            <p:cNvCxnSpPr>
              <a:stCxn id="27" idx="2"/>
              <a:endCxn id="30" idx="0"/>
            </p:cNvCxnSpPr>
            <p:nvPr/>
          </p:nvCxnSpPr>
          <p:spPr bwMode="auto">
            <a:xfrm rot="5400000">
              <a:off x="7321430" y="2586141"/>
              <a:ext cx="223963" cy="569124"/>
            </a:xfrm>
            <a:prstGeom prst="bentConnector3">
              <a:avLst/>
            </a:prstGeom>
            <a:solidFill>
              <a:srgbClr val="FFFFCC"/>
            </a:solidFill>
            <a:ln w="12700" cap="flat" cmpd="sng" algn="ctr">
              <a:solidFill>
                <a:srgbClr val="000080"/>
              </a:solidFill>
              <a:prstDash val="solid"/>
              <a:round/>
              <a:headEnd type="none" w="med" len="med"/>
              <a:tailEnd type="none" w="med" len="med"/>
            </a:ln>
            <a:effectLst/>
          </p:spPr>
        </p:cxnSp>
        <p:cxnSp>
          <p:nvCxnSpPr>
            <p:cNvPr id="32" name="shape6"/>
            <p:cNvCxnSpPr>
              <a:stCxn id="27" idx="2"/>
              <a:endCxn id="29" idx="0"/>
            </p:cNvCxnSpPr>
            <p:nvPr/>
          </p:nvCxnSpPr>
          <p:spPr bwMode="auto">
            <a:xfrm rot="16200000" flipH="1">
              <a:off x="7892930" y="2583765"/>
              <a:ext cx="223963" cy="573876"/>
            </a:xfrm>
            <a:prstGeom prst="bentConnector3">
              <a:avLst/>
            </a:prstGeom>
            <a:solidFill>
              <a:srgbClr val="FFFFCC"/>
            </a:solidFill>
            <a:ln w="12700" cap="flat" cmpd="sng" algn="ctr">
              <a:solidFill>
                <a:srgbClr val="000080"/>
              </a:solidFill>
              <a:prstDash val="solid"/>
              <a:round/>
              <a:headEnd type="none" w="med" len="med"/>
              <a:tailEnd type="none" w="med" len="med"/>
            </a:ln>
            <a:effectLst/>
          </p:spPr>
        </p:cxnSp>
        <p:cxnSp>
          <p:nvCxnSpPr>
            <p:cNvPr id="33" name="shape5"/>
            <p:cNvCxnSpPr>
              <a:stCxn id="27" idx="2"/>
              <a:endCxn id="28" idx="0"/>
            </p:cNvCxnSpPr>
            <p:nvPr/>
          </p:nvCxnSpPr>
          <p:spPr bwMode="auto">
            <a:xfrm rot="16200000" flipH="1">
              <a:off x="7605992" y="2870702"/>
              <a:ext cx="223963" cy="1"/>
            </a:xfrm>
            <a:prstGeom prst="bentConnector3">
              <a:avLst/>
            </a:prstGeom>
            <a:solidFill>
              <a:srgbClr val="FFFFCC"/>
            </a:solidFill>
            <a:ln w="12700" cap="flat" cmpd="sng" algn="ctr">
              <a:solidFill>
                <a:srgbClr val="000080"/>
              </a:solidFill>
              <a:prstDash val="solid"/>
              <a:round/>
              <a:headEnd type="none" w="med" len="med"/>
              <a:tailEnd type="none" w="med" len="med"/>
            </a:ln>
            <a:effectLst/>
          </p:spPr>
        </p:cxnSp>
        <p:cxnSp>
          <p:nvCxnSpPr>
            <p:cNvPr id="34" name="shape4"/>
            <p:cNvCxnSpPr/>
            <p:nvPr/>
          </p:nvCxnSpPr>
          <p:spPr bwMode="auto">
            <a:xfrm>
              <a:off x="7840093" y="3385456"/>
              <a:ext cx="0" cy="831910"/>
            </a:xfrm>
            <a:prstGeom prst="straightConnector1">
              <a:avLst/>
            </a:prstGeom>
            <a:solidFill>
              <a:srgbClr val="FFFFCC"/>
            </a:solidFill>
            <a:ln w="12700" cap="flat" cmpd="sng" algn="ctr">
              <a:solidFill>
                <a:srgbClr val="000080"/>
              </a:solidFill>
              <a:prstDash val="solid"/>
              <a:round/>
              <a:headEnd type="none" w="med" len="med"/>
              <a:tailEnd type="triangle" w="lg" len="lg"/>
            </a:ln>
            <a:effectLst/>
          </p:spPr>
        </p:cxnSp>
        <p:cxnSp>
          <p:nvCxnSpPr>
            <p:cNvPr id="35" name="shape3"/>
            <p:cNvCxnSpPr/>
            <p:nvPr/>
          </p:nvCxnSpPr>
          <p:spPr bwMode="auto">
            <a:xfrm flipV="1">
              <a:off x="7549244" y="3385456"/>
              <a:ext cx="0" cy="831910"/>
            </a:xfrm>
            <a:prstGeom prst="straightConnector1">
              <a:avLst/>
            </a:prstGeom>
            <a:solidFill>
              <a:srgbClr val="FFFFCC"/>
            </a:solidFill>
            <a:ln w="12700" cap="flat" cmpd="sng" algn="ctr">
              <a:solidFill>
                <a:srgbClr val="000080"/>
              </a:solidFill>
              <a:prstDash val="solid"/>
              <a:round/>
              <a:headEnd type="none" w="med" len="med"/>
              <a:tailEnd type="triangle" w="lg" len="lg"/>
            </a:ln>
            <a:effectLst/>
          </p:spPr>
        </p:cxnSp>
        <p:sp>
          <p:nvSpPr>
            <p:cNvPr id="36" name="shape2"/>
            <p:cNvSpPr/>
            <p:nvPr/>
          </p:nvSpPr>
          <p:spPr bwMode="blackWhite">
            <a:xfrm>
              <a:off x="4909458" y="2377906"/>
              <a:ext cx="1480458" cy="1440221"/>
            </a:xfrm>
            <a:prstGeom prst="wedgeRectCallout">
              <a:avLst>
                <a:gd name="adj1" fmla="val 94555"/>
                <a:gd name="adj2" fmla="val -70835"/>
              </a:avLst>
            </a:prstGeom>
            <a:solidFill>
              <a:srgbClr val="CCECFF"/>
            </a:solidFill>
            <a:ln w="12700" cap="flat" cmpd="sng" algn="ctr">
              <a:solidFill>
                <a:srgbClr val="00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smtClean="0">
                  <a:ln>
                    <a:noFill/>
                  </a:ln>
                  <a:effectLst/>
                  <a:uLnTx/>
                  <a:uFillTx/>
                  <a:latin typeface="Arial" charset="0"/>
                </a:rPr>
                <a:t>The application sees an object hierarchy</a:t>
              </a:r>
            </a:p>
          </p:txBody>
        </p:sp>
        <p:sp>
          <p:nvSpPr>
            <p:cNvPr id="37" name="shape1"/>
            <p:cNvSpPr/>
            <p:nvPr/>
          </p:nvSpPr>
          <p:spPr bwMode="blackWhite">
            <a:xfrm>
              <a:off x="4909459" y="4749902"/>
              <a:ext cx="1902738" cy="1174916"/>
            </a:xfrm>
            <a:prstGeom prst="wedgeRectCallout">
              <a:avLst>
                <a:gd name="adj1" fmla="val 86704"/>
                <a:gd name="adj2" fmla="val -108588"/>
              </a:avLst>
            </a:prstGeom>
            <a:solidFill>
              <a:srgbClr val="CCECFF"/>
            </a:solidFill>
            <a:ln w="12700" cap="flat" cmpd="sng" algn="ctr">
              <a:solidFill>
                <a:srgbClr val="00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smtClean="0">
                  <a:ln>
                    <a:noFill/>
                  </a:ln>
                  <a:effectLst/>
                  <a:uLnTx/>
                  <a:uFillTx/>
                  <a:latin typeface="Arial" charset="0"/>
                </a:rPr>
                <a:t>Synchronization with the database is done by the ORM</a:t>
              </a: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49"/>
            <a:ext cx="7777162" cy="1009650"/>
          </a:xfrm>
        </p:spPr>
        <p:txBody>
          <a:bodyPr/>
          <a:lstStyle/>
          <a:p>
            <a:r>
              <a:rPr lang="en-US" dirty="0" smtClean="0"/>
              <a:t>Object-Relational Mapping (ORM) With .NET 4 (2/2)</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561356"/>
            <a:ext cx="5040560" cy="3798044"/>
          </a:xfrm>
        </p:spPr>
        <p:txBody>
          <a:bodyPr/>
          <a:lstStyle/>
          <a:p>
            <a:r>
              <a:rPr lang="en-US" dirty="0" smtClean="0"/>
              <a:t>LINQ to SQL</a:t>
            </a:r>
          </a:p>
          <a:p>
            <a:pPr lvl="1"/>
            <a:r>
              <a:rPr lang="en-US" dirty="0" smtClean="0"/>
              <a:t>Simple</a:t>
            </a:r>
          </a:p>
          <a:p>
            <a:pPr lvl="1"/>
            <a:r>
              <a:rPr lang="en-US" dirty="0" smtClean="0"/>
              <a:t>Only for SQL Server</a:t>
            </a:r>
          </a:p>
          <a:p>
            <a:r>
              <a:rPr lang="en-US" dirty="0" smtClean="0"/>
              <a:t>Entity Framework</a:t>
            </a:r>
          </a:p>
          <a:p>
            <a:pPr lvl="1"/>
            <a:r>
              <a:rPr lang="en-US" dirty="0" smtClean="0"/>
              <a:t>More sophisticated</a:t>
            </a:r>
          </a:p>
          <a:p>
            <a:pPr lvl="1"/>
            <a:r>
              <a:rPr lang="en-US" dirty="0" smtClean="0"/>
              <a:t>Can work with different database providers</a:t>
            </a:r>
          </a:p>
          <a:p>
            <a:pPr lvl="1"/>
            <a:r>
              <a:rPr lang="en-US" dirty="0" smtClean="0"/>
              <a:t>The model that Microsoft pushes</a:t>
            </a:r>
          </a:p>
          <a:p>
            <a:pPr marL="512064" lvl="1" indent="-219456">
              <a:buNone/>
            </a:pPr>
            <a:endParaRPr lang="en-CA" dirty="0"/>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From Data to User</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 name="Group 22"/>
          <p:cNvGrpSpPr>
            <a:grpSpLocks noChangeAspect="1"/>
          </p:cNvGrpSpPr>
          <p:nvPr/>
        </p:nvGrpSpPr>
        <p:grpSpPr>
          <a:xfrm>
            <a:off x="5619142" y="1633364"/>
            <a:ext cx="3129322" cy="3384376"/>
            <a:chOff x="4909458" y="1757196"/>
            <a:chExt cx="3853542" cy="4167622"/>
          </a:xfrm>
        </p:grpSpPr>
        <p:sp>
          <p:nvSpPr>
            <p:cNvPr id="24" name="shape14"/>
            <p:cNvSpPr/>
            <p:nvPr/>
          </p:nvSpPr>
          <p:spPr bwMode="blackWhite">
            <a:xfrm>
              <a:off x="6672946" y="1757196"/>
              <a:ext cx="2090054" cy="1726233"/>
            </a:xfrm>
            <a:prstGeom prst="rect">
              <a:avLst/>
            </a:prstGeom>
            <a:solidFill>
              <a:srgbClr val="FFFFCC"/>
            </a:solidFill>
            <a:ln w="12700" cap="flat" cmpd="sng" algn="ctr">
              <a:solidFill>
                <a:srgbClr val="00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sz="1400" b="1" i="0" u="none" strike="noStrike" kern="0" cap="none" spc="0" normalizeH="0" baseline="0" noProof="0" dirty="0" smtClean="0">
                  <a:ln>
                    <a:noFill/>
                  </a:ln>
                  <a:solidFill>
                    <a:srgbClr val="000080"/>
                  </a:solidFill>
                  <a:effectLst/>
                  <a:uLnTx/>
                  <a:uFillTx/>
                  <a:latin typeface="Arial" charset="0"/>
                </a:rPr>
                <a:t>Application</a:t>
              </a:r>
            </a:p>
          </p:txBody>
        </p:sp>
        <p:sp>
          <p:nvSpPr>
            <p:cNvPr id="25" name="shape13"/>
            <p:cNvSpPr/>
            <p:nvPr/>
          </p:nvSpPr>
          <p:spPr bwMode="blackWhite">
            <a:xfrm>
              <a:off x="6847977" y="2383971"/>
              <a:ext cx="1784394" cy="1001485"/>
            </a:xfrm>
            <a:prstGeom prst="roundRect">
              <a:avLst/>
            </a:prstGeom>
            <a:solidFill>
              <a:srgbClr val="FFCCCC"/>
            </a:solidFill>
            <a:ln w="12700" cap="flat" cmpd="sng" algn="ctr">
              <a:solidFill>
                <a:srgbClr val="00008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fr-FR" sz="1400" b="1" i="0" u="none" strike="noStrike" kern="0" cap="none" spc="0" normalizeH="0" baseline="0" noProof="0" dirty="0" smtClean="0">
                <a:ln>
                  <a:noFill/>
                </a:ln>
                <a:solidFill>
                  <a:srgbClr val="000080"/>
                </a:solidFill>
                <a:effectLst/>
                <a:uLnTx/>
                <a:uFillTx/>
                <a:latin typeface="Arial" charset="0"/>
              </a:endParaRPr>
            </a:p>
          </p:txBody>
        </p:sp>
        <p:sp>
          <p:nvSpPr>
            <p:cNvPr id="26" name="shape12"/>
            <p:cNvSpPr/>
            <p:nvPr/>
          </p:nvSpPr>
          <p:spPr bwMode="blackWhite">
            <a:xfrm>
              <a:off x="7188499" y="4217366"/>
              <a:ext cx="1103350" cy="1175656"/>
            </a:xfrm>
            <a:prstGeom prst="can">
              <a:avLst/>
            </a:prstGeom>
            <a:solidFill>
              <a:srgbClr val="FFCC99"/>
            </a:solidFill>
            <a:ln w="12700" cap="flat" cmpd="sng" algn="ctr">
              <a:solidFill>
                <a:srgbClr val="00008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150" normalizeH="0" baseline="0" noProof="0" dirty="0" smtClean="0">
                  <a:ln>
                    <a:noFill/>
                  </a:ln>
                  <a:solidFill>
                    <a:sysClr val="windowText" lastClr="000000"/>
                  </a:solidFill>
                  <a:effectLst/>
                  <a:uLnTx/>
                  <a:uFillTx/>
                </a:rPr>
                <a:t>Database</a:t>
              </a:r>
              <a:endParaRPr kumimoji="0" lang="fr-FR" sz="1400" b="1" i="0" u="none" strike="noStrike" kern="0" cap="none" spc="-150" normalizeH="0" baseline="0" noProof="0" dirty="0">
                <a:ln>
                  <a:noFill/>
                </a:ln>
                <a:solidFill>
                  <a:sysClr val="windowText" lastClr="000000"/>
                </a:solidFill>
                <a:effectLst/>
                <a:uLnTx/>
                <a:uFillTx/>
              </a:endParaRPr>
            </a:p>
          </p:txBody>
        </p:sp>
        <p:sp>
          <p:nvSpPr>
            <p:cNvPr id="27" name="shape11"/>
            <p:cNvSpPr/>
            <p:nvPr/>
          </p:nvSpPr>
          <p:spPr bwMode="blackWhite">
            <a:xfrm>
              <a:off x="7549244" y="2541008"/>
              <a:ext cx="337457" cy="217714"/>
            </a:xfrm>
            <a:prstGeom prst="flowChartProcess">
              <a:avLst/>
            </a:prstGeom>
            <a:solidFill>
              <a:srgbClr val="99CCFF"/>
            </a:solidFill>
            <a:ln w="12700" cap="flat" cmpd="sng" algn="ctr">
              <a:solidFill>
                <a:srgbClr val="00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400" b="0" i="0" u="none" strike="noStrike" kern="0" cap="none" spc="0" normalizeH="0" baseline="0" noProof="0" dirty="0" smtClean="0">
                <a:ln>
                  <a:noFill/>
                </a:ln>
                <a:solidFill>
                  <a:srgbClr val="000080"/>
                </a:solidFill>
                <a:effectLst/>
                <a:uLnTx/>
                <a:uFillTx/>
                <a:latin typeface="Arial" charset="0"/>
              </a:endParaRPr>
            </a:p>
          </p:txBody>
        </p:sp>
        <p:sp>
          <p:nvSpPr>
            <p:cNvPr id="28" name="shape10"/>
            <p:cNvSpPr/>
            <p:nvPr/>
          </p:nvSpPr>
          <p:spPr bwMode="blackWhite">
            <a:xfrm>
              <a:off x="7549245" y="2982685"/>
              <a:ext cx="337457" cy="217714"/>
            </a:xfrm>
            <a:prstGeom prst="flowChartProcess">
              <a:avLst/>
            </a:prstGeom>
            <a:solidFill>
              <a:srgbClr val="99CCFF"/>
            </a:solidFill>
            <a:ln w="12700" cap="flat" cmpd="sng" algn="ctr">
              <a:solidFill>
                <a:srgbClr val="00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400" b="0" i="0" u="none" strike="noStrike" kern="0" cap="none" spc="0" normalizeH="0" baseline="0" noProof="0" dirty="0" smtClean="0">
                <a:ln>
                  <a:noFill/>
                </a:ln>
                <a:solidFill>
                  <a:srgbClr val="000080"/>
                </a:solidFill>
                <a:effectLst/>
                <a:uLnTx/>
                <a:uFillTx/>
                <a:latin typeface="Arial" charset="0"/>
              </a:endParaRPr>
            </a:p>
          </p:txBody>
        </p:sp>
        <p:sp>
          <p:nvSpPr>
            <p:cNvPr id="29" name="shape9"/>
            <p:cNvSpPr/>
            <p:nvPr/>
          </p:nvSpPr>
          <p:spPr bwMode="blackWhite">
            <a:xfrm>
              <a:off x="8123120" y="2982685"/>
              <a:ext cx="337457" cy="217714"/>
            </a:xfrm>
            <a:prstGeom prst="flowChartProcess">
              <a:avLst/>
            </a:prstGeom>
            <a:solidFill>
              <a:srgbClr val="99CCFF"/>
            </a:solidFill>
            <a:ln w="12700" cap="flat" cmpd="sng" algn="ctr">
              <a:solidFill>
                <a:srgbClr val="00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400" b="0" i="0" u="none" strike="noStrike" kern="0" cap="none" spc="0" normalizeH="0" baseline="0" noProof="0" dirty="0" smtClean="0">
                <a:ln>
                  <a:noFill/>
                </a:ln>
                <a:solidFill>
                  <a:srgbClr val="000080"/>
                </a:solidFill>
                <a:effectLst/>
                <a:uLnTx/>
                <a:uFillTx/>
                <a:latin typeface="Arial" charset="0"/>
              </a:endParaRPr>
            </a:p>
          </p:txBody>
        </p:sp>
        <p:sp>
          <p:nvSpPr>
            <p:cNvPr id="30" name="shape8"/>
            <p:cNvSpPr/>
            <p:nvPr/>
          </p:nvSpPr>
          <p:spPr bwMode="blackWhite">
            <a:xfrm>
              <a:off x="6980120" y="2982685"/>
              <a:ext cx="337457" cy="217714"/>
            </a:xfrm>
            <a:prstGeom prst="flowChartProcess">
              <a:avLst/>
            </a:prstGeom>
            <a:solidFill>
              <a:srgbClr val="99CCFF"/>
            </a:solidFill>
            <a:ln w="12700" cap="flat" cmpd="sng" algn="ctr">
              <a:solidFill>
                <a:srgbClr val="00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400" b="0" i="0" u="none" strike="noStrike" kern="0" cap="none" spc="0" normalizeH="0" baseline="0" noProof="0" dirty="0" smtClean="0">
                <a:ln>
                  <a:noFill/>
                </a:ln>
                <a:solidFill>
                  <a:srgbClr val="000080"/>
                </a:solidFill>
                <a:effectLst/>
                <a:uLnTx/>
                <a:uFillTx/>
                <a:latin typeface="Arial" charset="0"/>
              </a:endParaRPr>
            </a:p>
          </p:txBody>
        </p:sp>
        <p:cxnSp>
          <p:nvCxnSpPr>
            <p:cNvPr id="31" name="shape7"/>
            <p:cNvCxnSpPr>
              <a:stCxn id="27" idx="2"/>
              <a:endCxn id="30" idx="0"/>
            </p:cNvCxnSpPr>
            <p:nvPr/>
          </p:nvCxnSpPr>
          <p:spPr bwMode="auto">
            <a:xfrm rot="5400000">
              <a:off x="7321430" y="2586141"/>
              <a:ext cx="223963" cy="569124"/>
            </a:xfrm>
            <a:prstGeom prst="bentConnector3">
              <a:avLst/>
            </a:prstGeom>
            <a:solidFill>
              <a:srgbClr val="FFFFCC"/>
            </a:solidFill>
            <a:ln w="12700" cap="flat" cmpd="sng" algn="ctr">
              <a:solidFill>
                <a:srgbClr val="000080"/>
              </a:solidFill>
              <a:prstDash val="solid"/>
              <a:round/>
              <a:headEnd type="none" w="med" len="med"/>
              <a:tailEnd type="none" w="med" len="med"/>
            </a:ln>
            <a:effectLst/>
          </p:spPr>
        </p:cxnSp>
        <p:cxnSp>
          <p:nvCxnSpPr>
            <p:cNvPr id="32" name="shape6"/>
            <p:cNvCxnSpPr>
              <a:stCxn id="27" idx="2"/>
              <a:endCxn id="29" idx="0"/>
            </p:cNvCxnSpPr>
            <p:nvPr/>
          </p:nvCxnSpPr>
          <p:spPr bwMode="auto">
            <a:xfrm rot="16200000" flipH="1">
              <a:off x="7892930" y="2583765"/>
              <a:ext cx="223963" cy="573876"/>
            </a:xfrm>
            <a:prstGeom prst="bentConnector3">
              <a:avLst/>
            </a:prstGeom>
            <a:solidFill>
              <a:srgbClr val="FFFFCC"/>
            </a:solidFill>
            <a:ln w="12700" cap="flat" cmpd="sng" algn="ctr">
              <a:solidFill>
                <a:srgbClr val="000080"/>
              </a:solidFill>
              <a:prstDash val="solid"/>
              <a:round/>
              <a:headEnd type="none" w="med" len="med"/>
              <a:tailEnd type="none" w="med" len="med"/>
            </a:ln>
            <a:effectLst/>
          </p:spPr>
        </p:cxnSp>
        <p:cxnSp>
          <p:nvCxnSpPr>
            <p:cNvPr id="33" name="shape5"/>
            <p:cNvCxnSpPr>
              <a:stCxn id="27" idx="2"/>
              <a:endCxn id="28" idx="0"/>
            </p:cNvCxnSpPr>
            <p:nvPr/>
          </p:nvCxnSpPr>
          <p:spPr bwMode="auto">
            <a:xfrm rot="16200000" flipH="1">
              <a:off x="7605992" y="2870702"/>
              <a:ext cx="223963" cy="1"/>
            </a:xfrm>
            <a:prstGeom prst="bentConnector3">
              <a:avLst/>
            </a:prstGeom>
            <a:solidFill>
              <a:srgbClr val="FFFFCC"/>
            </a:solidFill>
            <a:ln w="12700" cap="flat" cmpd="sng" algn="ctr">
              <a:solidFill>
                <a:srgbClr val="000080"/>
              </a:solidFill>
              <a:prstDash val="solid"/>
              <a:round/>
              <a:headEnd type="none" w="med" len="med"/>
              <a:tailEnd type="none" w="med" len="med"/>
            </a:ln>
            <a:effectLst/>
          </p:spPr>
        </p:cxnSp>
        <p:cxnSp>
          <p:nvCxnSpPr>
            <p:cNvPr id="34" name="shape4"/>
            <p:cNvCxnSpPr/>
            <p:nvPr/>
          </p:nvCxnSpPr>
          <p:spPr bwMode="auto">
            <a:xfrm>
              <a:off x="7840093" y="3385456"/>
              <a:ext cx="0" cy="831910"/>
            </a:xfrm>
            <a:prstGeom prst="straightConnector1">
              <a:avLst/>
            </a:prstGeom>
            <a:solidFill>
              <a:srgbClr val="FFFFCC"/>
            </a:solidFill>
            <a:ln w="12700" cap="flat" cmpd="sng" algn="ctr">
              <a:solidFill>
                <a:srgbClr val="000080"/>
              </a:solidFill>
              <a:prstDash val="solid"/>
              <a:round/>
              <a:headEnd type="none" w="med" len="med"/>
              <a:tailEnd type="triangle" w="lg" len="lg"/>
            </a:ln>
            <a:effectLst/>
          </p:spPr>
        </p:cxnSp>
        <p:cxnSp>
          <p:nvCxnSpPr>
            <p:cNvPr id="35" name="shape3"/>
            <p:cNvCxnSpPr/>
            <p:nvPr/>
          </p:nvCxnSpPr>
          <p:spPr bwMode="auto">
            <a:xfrm flipV="1">
              <a:off x="7549244" y="3385456"/>
              <a:ext cx="0" cy="831910"/>
            </a:xfrm>
            <a:prstGeom prst="straightConnector1">
              <a:avLst/>
            </a:prstGeom>
            <a:solidFill>
              <a:srgbClr val="FFFFCC"/>
            </a:solidFill>
            <a:ln w="12700" cap="flat" cmpd="sng" algn="ctr">
              <a:solidFill>
                <a:srgbClr val="000080"/>
              </a:solidFill>
              <a:prstDash val="solid"/>
              <a:round/>
              <a:headEnd type="none" w="med" len="med"/>
              <a:tailEnd type="triangle" w="lg" len="lg"/>
            </a:ln>
            <a:effectLst/>
          </p:spPr>
        </p:cxnSp>
        <p:sp>
          <p:nvSpPr>
            <p:cNvPr id="36" name="shape2"/>
            <p:cNvSpPr/>
            <p:nvPr/>
          </p:nvSpPr>
          <p:spPr bwMode="blackWhite">
            <a:xfrm>
              <a:off x="4909458" y="2377906"/>
              <a:ext cx="1480458" cy="1440221"/>
            </a:xfrm>
            <a:prstGeom prst="wedgeRectCallout">
              <a:avLst>
                <a:gd name="adj1" fmla="val 94555"/>
                <a:gd name="adj2" fmla="val -70835"/>
              </a:avLst>
            </a:prstGeom>
            <a:solidFill>
              <a:srgbClr val="CCECFF"/>
            </a:solidFill>
            <a:ln w="12700" cap="flat" cmpd="sng" algn="ctr">
              <a:solidFill>
                <a:srgbClr val="00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smtClean="0">
                  <a:ln>
                    <a:noFill/>
                  </a:ln>
                  <a:effectLst/>
                  <a:uLnTx/>
                  <a:uFillTx/>
                  <a:latin typeface="Arial" charset="0"/>
                </a:rPr>
                <a:t>The application sees an object hierarchy</a:t>
              </a:r>
            </a:p>
          </p:txBody>
        </p:sp>
        <p:sp>
          <p:nvSpPr>
            <p:cNvPr id="37" name="shape1"/>
            <p:cNvSpPr/>
            <p:nvPr/>
          </p:nvSpPr>
          <p:spPr bwMode="blackWhite">
            <a:xfrm>
              <a:off x="4909459" y="4749902"/>
              <a:ext cx="1902738" cy="1174916"/>
            </a:xfrm>
            <a:prstGeom prst="wedgeRectCallout">
              <a:avLst>
                <a:gd name="adj1" fmla="val 86704"/>
                <a:gd name="adj2" fmla="val -108588"/>
              </a:avLst>
            </a:prstGeom>
            <a:solidFill>
              <a:srgbClr val="CCECFF"/>
            </a:solidFill>
            <a:ln w="12700" cap="flat" cmpd="sng" algn="ctr">
              <a:solidFill>
                <a:srgbClr val="00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smtClean="0">
                  <a:ln>
                    <a:noFill/>
                  </a:ln>
                  <a:effectLst/>
                  <a:uLnTx/>
                  <a:uFillTx/>
                  <a:latin typeface="Arial" charset="0"/>
                </a:rPr>
                <a:t>Synchronization with the database is done by the ORM</a:t>
              </a: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User Interface Options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dirty="0" smtClean="0"/>
              <a:t>Traditional user interfaces</a:t>
            </a:r>
          </a:p>
          <a:p>
            <a:pPr lvl="1"/>
            <a:r>
              <a:rPr lang="en-US" dirty="0" smtClean="0"/>
              <a:t>Windows Forms for rich client applications</a:t>
            </a:r>
          </a:p>
          <a:p>
            <a:pPr lvl="2"/>
            <a:r>
              <a:rPr lang="en-US" dirty="0" smtClean="0"/>
              <a:t>Designer-generated code in C# or VB</a:t>
            </a:r>
          </a:p>
          <a:p>
            <a:pPr lvl="1"/>
            <a:r>
              <a:rPr lang="en-US" dirty="0" smtClean="0"/>
              <a:t>ASP.NET Web Forms for web applications</a:t>
            </a:r>
          </a:p>
          <a:p>
            <a:pPr lvl="2"/>
            <a:r>
              <a:rPr lang="en-US" dirty="0" smtClean="0"/>
              <a:t>HTML + server-based controls (</a:t>
            </a:r>
            <a:r>
              <a:rPr lang="en-US" dirty="0" smtClean="0">
                <a:latin typeface="Courier New" pitchFamily="49" charset="0"/>
                <a:cs typeface="Courier New" pitchFamily="49" charset="0"/>
              </a:rPr>
              <a:t>&lt;asp:&gt;</a:t>
            </a:r>
            <a:r>
              <a:rPr lang="en-US" dirty="0" smtClean="0"/>
              <a:t> tags)</a:t>
            </a:r>
          </a:p>
          <a:p>
            <a:pPr lvl="2"/>
            <a:endParaRPr lang="en-US" dirty="0" smtClean="0"/>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From Data to User</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http://cdn3-www.craveonline.com/assets/uploads/2014/07/microsoft-log-squar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6336" y="3721596"/>
            <a:ext cx="1389534" cy="13895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User Interface Options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dirty="0" smtClean="0"/>
              <a:t>.NET 3 and 4 user interface technologies</a:t>
            </a:r>
          </a:p>
          <a:p>
            <a:pPr lvl="1"/>
            <a:r>
              <a:rPr lang="en-US" dirty="0" smtClean="0"/>
              <a:t>Windows Presentation Foundation (WPF) for rich client applications</a:t>
            </a:r>
          </a:p>
          <a:p>
            <a:pPr lvl="2"/>
            <a:r>
              <a:rPr lang="en-US" dirty="0" smtClean="0"/>
              <a:t>Designer-generated code in XAML</a:t>
            </a:r>
          </a:p>
          <a:p>
            <a:pPr lvl="1"/>
            <a:r>
              <a:rPr lang="en-US" dirty="0" smtClean="0"/>
              <a:t>ASP.NET with Ajax/</a:t>
            </a:r>
            <a:r>
              <a:rPr lang="en-US" dirty="0" err="1" smtClean="0"/>
              <a:t>jQuery</a:t>
            </a:r>
            <a:endParaRPr lang="en-US" dirty="0" smtClean="0"/>
          </a:p>
          <a:p>
            <a:pPr lvl="1"/>
            <a:r>
              <a:rPr lang="en-US" dirty="0" smtClean="0"/>
              <a:t>ASP.NET MVC</a:t>
            </a:r>
          </a:p>
          <a:p>
            <a:pPr lvl="1"/>
            <a:r>
              <a:rPr lang="en-US" dirty="0" smtClean="0"/>
              <a:t>Silverlight</a:t>
            </a:r>
          </a:p>
          <a:p>
            <a:r>
              <a:rPr lang="en-US" dirty="0" smtClean="0"/>
              <a:t>NET 4.5 Store apps</a:t>
            </a:r>
          </a:p>
          <a:p>
            <a:pPr lvl="1"/>
            <a:r>
              <a:rPr lang="en-US" dirty="0" smtClean="0"/>
              <a:t>Target native Windows 8 UI</a:t>
            </a:r>
          </a:p>
          <a:p>
            <a:pPr lvl="2"/>
            <a:endParaRPr lang="en-US" dirty="0" smtClean="0"/>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From Data to User</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http://cdn3-www.craveonline.com/assets/uploads/2014/07/microsoft-log-squar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6336" y="3721596"/>
            <a:ext cx="1389534" cy="13895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User Interface Options - Resume</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From Data to User</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http://cdn3-www.craveonline.com/assets/uploads/2014/07/microsoft-log-squar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6336" y="3721596"/>
            <a:ext cx="1389534" cy="13895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Diagramme 1"/>
          <p:cNvGraphicFramePr/>
          <p:nvPr>
            <p:extLst>
              <p:ext uri="{D42A27DB-BD31-4B8C-83A1-F6EECF244321}">
                <p14:modId xmlns:p14="http://schemas.microsoft.com/office/powerpoint/2010/main" val="1952787890"/>
              </p:ext>
            </p:extLst>
          </p:nvPr>
        </p:nvGraphicFramePr>
        <p:xfrm>
          <a:off x="1524000" y="2785492"/>
          <a:ext cx="6096000" cy="21040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Diagramme 8"/>
          <p:cNvGraphicFramePr/>
          <p:nvPr>
            <p:extLst>
              <p:ext uri="{D42A27DB-BD31-4B8C-83A1-F6EECF244321}">
                <p14:modId xmlns:p14="http://schemas.microsoft.com/office/powerpoint/2010/main" val="870361336"/>
              </p:ext>
            </p:extLst>
          </p:nvPr>
        </p:nvGraphicFramePr>
        <p:xfrm>
          <a:off x="1524000" y="926422"/>
          <a:ext cx="6096000" cy="210400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0636823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Distributed Applications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dirty="0" smtClean="0"/>
              <a:t>Traditional technologies for distributed applications</a:t>
            </a:r>
          </a:p>
          <a:p>
            <a:pPr lvl="1"/>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asmx</a:t>
            </a:r>
            <a:r>
              <a:rPr lang="en-US" dirty="0" smtClean="0"/>
              <a:t> Web Services </a:t>
            </a:r>
          </a:p>
          <a:p>
            <a:pPr lvl="1"/>
            <a:r>
              <a:rPr lang="en-US" dirty="0" smtClean="0"/>
              <a:t>.NET </a:t>
            </a:r>
            <a:r>
              <a:rPr lang="en-US" dirty="0" err="1" smtClean="0"/>
              <a:t>remoting</a:t>
            </a:r>
            <a:endParaRPr lang="en-US" dirty="0" smtClean="0"/>
          </a:p>
          <a:p>
            <a:r>
              <a:rPr lang="en-US" dirty="0" smtClean="0"/>
              <a:t>WCF introduced in .NET 3</a:t>
            </a:r>
          </a:p>
          <a:p>
            <a:pPr lvl="1"/>
            <a:r>
              <a:rPr lang="en-US" dirty="0" smtClean="0"/>
              <a:t>Reconciles Web Services and .NET </a:t>
            </a:r>
            <a:r>
              <a:rPr lang="en-US" dirty="0" err="1" smtClean="0"/>
              <a:t>remoting</a:t>
            </a:r>
            <a:endParaRPr lang="en-US" dirty="0" smtClean="0"/>
          </a:p>
          <a:p>
            <a:pPr lvl="1"/>
            <a:r>
              <a:rPr lang="en-US" dirty="0" smtClean="0"/>
              <a:t>All parameters can be set through XML files</a:t>
            </a:r>
          </a:p>
          <a:p>
            <a:pPr lvl="1"/>
            <a:r>
              <a:rPr lang="en-US" dirty="0" smtClean="0"/>
              <a:t>Enhanced in .NET 4 and 4.5</a:t>
            </a:r>
          </a:p>
          <a:p>
            <a:pPr lvl="2"/>
            <a:endParaRPr lang="en-US" dirty="0" smtClean="0"/>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From Data to User</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http://cdn3-www.craveonline.com/assets/uploads/2014/07/microsoft-log-squar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6336" y="3721596"/>
            <a:ext cx="1389534" cy="13895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Distributed Applications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dirty="0" smtClean="0"/>
              <a:t>Clients can be Windows- or web-based</a:t>
            </a:r>
          </a:p>
          <a:p>
            <a:pPr lvl="1"/>
            <a:r>
              <a:rPr lang="en-US" dirty="0" smtClean="0"/>
              <a:t>Windows Forms or WPF</a:t>
            </a:r>
          </a:p>
          <a:p>
            <a:pPr lvl="1"/>
            <a:r>
              <a:rPr lang="en-US" dirty="0" smtClean="0"/>
              <a:t>ASP.NET</a:t>
            </a:r>
          </a:p>
          <a:p>
            <a:pPr lvl="1"/>
            <a:r>
              <a:rPr lang="en-US" dirty="0" smtClean="0"/>
              <a:t>Ajax client</a:t>
            </a:r>
          </a:p>
          <a:p>
            <a:pPr lvl="1"/>
            <a:r>
              <a:rPr lang="en-US" dirty="0" smtClean="0"/>
              <a:t>Store apps</a:t>
            </a:r>
          </a:p>
          <a:p>
            <a:pPr lvl="2"/>
            <a:endParaRPr lang="en-US" dirty="0" smtClean="0"/>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From Data to User</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descr="http://cdn3-www.craveonline.com/assets/uploads/2014/07/microsoft-log-squar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6336" y="3721596"/>
            <a:ext cx="1389534" cy="13895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Distributed Applications - Resume</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From Data to User</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descr="http://cdn3-www.craveonline.com/assets/uploads/2014/07/microsoft-log-squar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6336" y="3721596"/>
            <a:ext cx="1389534" cy="13895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me 4"/>
          <p:cNvGraphicFramePr/>
          <p:nvPr>
            <p:extLst>
              <p:ext uri="{D42A27DB-BD31-4B8C-83A1-F6EECF244321}">
                <p14:modId xmlns:p14="http://schemas.microsoft.com/office/powerpoint/2010/main" val="1009446977"/>
              </p:ext>
            </p:extLst>
          </p:nvPr>
        </p:nvGraphicFramePr>
        <p:xfrm>
          <a:off x="481263" y="825500"/>
          <a:ext cx="609600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ZoneTexte 5"/>
          <p:cNvSpPr txBox="1"/>
          <p:nvPr/>
        </p:nvSpPr>
        <p:spPr>
          <a:xfrm>
            <a:off x="4860032" y="3752782"/>
            <a:ext cx="2736304" cy="1384995"/>
          </a:xfrm>
          <a:prstGeom prst="rect">
            <a:avLst/>
          </a:prstGeom>
          <a:noFill/>
        </p:spPr>
        <p:txBody>
          <a:bodyPr wrap="square" rtlCol="0">
            <a:spAutoFit/>
          </a:bodyPr>
          <a:lstStyle/>
          <a:p>
            <a:r>
              <a:rPr lang="fr-FR" sz="1400" b="1" u="sng" dirty="0" err="1" smtClean="0"/>
              <a:t>Hosted</a:t>
            </a:r>
            <a:r>
              <a:rPr lang="fr-FR" sz="1400" b="1" u="sng" dirty="0" smtClean="0"/>
              <a:t> : </a:t>
            </a:r>
          </a:p>
          <a:p>
            <a:pPr marL="285750" indent="-285750">
              <a:buFontTx/>
              <a:buChar char="-"/>
            </a:pPr>
            <a:r>
              <a:rPr lang="fr-FR" sz="1400" dirty="0" smtClean="0"/>
              <a:t>IIS</a:t>
            </a:r>
          </a:p>
          <a:p>
            <a:pPr marL="285750" indent="-285750">
              <a:buFontTx/>
              <a:buChar char="-"/>
            </a:pPr>
            <a:r>
              <a:rPr lang="fr-FR" sz="1400" dirty="0" smtClean="0"/>
              <a:t>Windows Service</a:t>
            </a:r>
          </a:p>
          <a:p>
            <a:pPr marL="285750" indent="-285750">
              <a:buFontTx/>
              <a:buChar char="-"/>
            </a:pPr>
            <a:r>
              <a:rPr lang="fr-FR" sz="1400" dirty="0" smtClean="0"/>
              <a:t>Applications </a:t>
            </a:r>
            <a:r>
              <a:rPr lang="fr-FR" sz="1400" dirty="0" smtClean="0"/>
              <a:t>(</a:t>
            </a:r>
            <a:r>
              <a:rPr lang="fr-FR" sz="1400" dirty="0" smtClean="0"/>
              <a:t>C</a:t>
            </a:r>
            <a:r>
              <a:rPr lang="fr-FR" sz="1400" dirty="0" smtClean="0"/>
              <a:t>onsole</a:t>
            </a:r>
            <a:r>
              <a:rPr lang="fr-FR" sz="1400" dirty="0" smtClean="0"/>
              <a:t>, desktop, …)</a:t>
            </a:r>
          </a:p>
          <a:p>
            <a:pPr marL="285750" indent="-285750">
              <a:buFontTx/>
              <a:buChar char="-"/>
            </a:pPr>
            <a:r>
              <a:rPr lang="fr-FR" sz="1400" dirty="0" smtClean="0"/>
              <a:t>…</a:t>
            </a:r>
            <a:endParaRPr lang="fr-FR" sz="1400" dirty="0"/>
          </a:p>
        </p:txBody>
      </p:sp>
      <p:sp>
        <p:nvSpPr>
          <p:cNvPr id="13" name="ZoneTexte 12"/>
          <p:cNvSpPr txBox="1"/>
          <p:nvPr/>
        </p:nvSpPr>
        <p:spPr>
          <a:xfrm>
            <a:off x="6660232" y="936085"/>
            <a:ext cx="2736304" cy="954107"/>
          </a:xfrm>
          <a:prstGeom prst="rect">
            <a:avLst/>
          </a:prstGeom>
          <a:noFill/>
        </p:spPr>
        <p:txBody>
          <a:bodyPr wrap="square" rtlCol="0">
            <a:spAutoFit/>
          </a:bodyPr>
          <a:lstStyle/>
          <a:p>
            <a:r>
              <a:rPr lang="fr-FR" sz="1400" b="1" u="sng" dirty="0" smtClean="0"/>
              <a:t>Clients</a:t>
            </a:r>
          </a:p>
          <a:p>
            <a:pPr marL="285750" indent="-285750">
              <a:buFontTx/>
              <a:buChar char="-"/>
            </a:pPr>
            <a:r>
              <a:rPr lang="fr-FR" sz="1400" dirty="0" err="1" smtClean="0"/>
              <a:t>Any</a:t>
            </a:r>
            <a:r>
              <a:rPr lang="fr-FR" sz="1400" dirty="0" smtClean="0"/>
              <a:t> </a:t>
            </a:r>
            <a:r>
              <a:rPr lang="fr-FR" sz="1400" dirty="0" err="1" smtClean="0"/>
              <a:t>kind</a:t>
            </a:r>
            <a:r>
              <a:rPr lang="fr-FR" sz="1400" dirty="0" smtClean="0"/>
              <a:t> of applications, </a:t>
            </a:r>
            <a:r>
              <a:rPr lang="fr-FR" sz="1400" dirty="0" err="1" smtClean="0"/>
              <a:t>even</a:t>
            </a:r>
            <a:r>
              <a:rPr lang="fr-FR" sz="1400" dirty="0" smtClean="0"/>
              <a:t> Non-Microsoft Technologies</a:t>
            </a:r>
            <a:endParaRPr lang="fr-FR" sz="1400" dirty="0"/>
          </a:p>
        </p:txBody>
      </p:sp>
      <p:cxnSp>
        <p:nvCxnSpPr>
          <p:cNvPr id="8" name="Connecteur droit avec flèche 7"/>
          <p:cNvCxnSpPr/>
          <p:nvPr/>
        </p:nvCxnSpPr>
        <p:spPr>
          <a:xfrm flipV="1">
            <a:off x="6610374" y="2039469"/>
            <a:ext cx="504056" cy="568359"/>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sp>
        <p:nvSpPr>
          <p:cNvPr id="9" name="ZoneTexte 8"/>
          <p:cNvSpPr txBox="1"/>
          <p:nvPr/>
        </p:nvSpPr>
        <p:spPr>
          <a:xfrm>
            <a:off x="6948264" y="2344229"/>
            <a:ext cx="2221049" cy="923330"/>
          </a:xfrm>
          <a:prstGeom prst="rect">
            <a:avLst/>
          </a:prstGeom>
          <a:noFill/>
        </p:spPr>
        <p:txBody>
          <a:bodyPr wrap="square" rtlCol="0">
            <a:spAutoFit/>
          </a:bodyPr>
          <a:lstStyle/>
          <a:p>
            <a:r>
              <a:rPr lang="fr-FR" dirty="0" smtClean="0"/>
              <a:t>HTTP SOAP/REST</a:t>
            </a:r>
          </a:p>
          <a:p>
            <a:r>
              <a:rPr lang="fr-FR" dirty="0" smtClean="0"/>
              <a:t>TCP</a:t>
            </a:r>
          </a:p>
          <a:p>
            <a:r>
              <a:rPr lang="fr-FR" dirty="0" smtClean="0"/>
              <a:t>…</a:t>
            </a:r>
            <a:endParaRPr lang="fr-FR" dirty="0"/>
          </a:p>
        </p:txBody>
      </p:sp>
    </p:spTree>
    <p:extLst>
      <p:ext uri="{BB962C8B-B14F-4D97-AF65-F5344CB8AC3E}">
        <p14:creationId xmlns:p14="http://schemas.microsoft.com/office/powerpoint/2010/main" val="2883612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re 1"/>
          <p:cNvSpPr>
            <a:spLocks noGrp="1"/>
          </p:cNvSpPr>
          <p:nvPr>
            <p:ph type="title"/>
          </p:nvPr>
        </p:nvSpPr>
        <p:spPr>
          <a:xfrm>
            <a:off x="1116013" y="336550"/>
            <a:ext cx="7777162" cy="504825"/>
          </a:xfrm>
        </p:spPr>
        <p:txBody>
          <a:bodyPr/>
          <a:lstStyle/>
          <a:p>
            <a:r>
              <a:rPr lang="en-US" dirty="0" smtClean="0">
                <a:ea typeface="ＭＳ Ｐゴシック" pitchFamily="34" charset="-128"/>
              </a:rPr>
              <a:t>Course plan</a:t>
            </a:r>
          </a:p>
        </p:txBody>
      </p:sp>
      <p:sp>
        <p:nvSpPr>
          <p:cNvPr id="35842" name="Espace réservé du contenu 2"/>
          <p:cNvSpPr>
            <a:spLocks noGrp="1"/>
          </p:cNvSpPr>
          <p:nvPr>
            <p:ph idx="1"/>
          </p:nvPr>
        </p:nvSpPr>
        <p:spPr>
          <a:xfrm>
            <a:off x="3635896" y="1128713"/>
            <a:ext cx="5257279" cy="4230687"/>
          </a:xfrm>
        </p:spPr>
        <p:txBody>
          <a:bodyPr/>
          <a:lstStyle/>
          <a:p>
            <a:pPr lvl="1"/>
            <a:endParaRPr lang="en-US" dirty="0" smtClean="0"/>
          </a:p>
          <a:p>
            <a:pPr lvl="1"/>
            <a:endParaRPr lang="en-US" dirty="0" smtClean="0"/>
          </a:p>
          <a:p>
            <a:pPr lvl="1"/>
            <a:r>
              <a:rPr lang="en-US" dirty="0" smtClean="0"/>
              <a:t>New .NET 4 and 4.5 Features</a:t>
            </a:r>
          </a:p>
          <a:p>
            <a:pPr lvl="1"/>
            <a:r>
              <a:rPr lang="en-US" dirty="0" smtClean="0"/>
              <a:t>From Data to User</a:t>
            </a:r>
          </a:p>
          <a:p>
            <a:pPr lvl="1"/>
            <a:r>
              <a:rPr lang="en-US" dirty="0" smtClean="0"/>
              <a:t>Visual Studio 2012 New Features</a:t>
            </a:r>
          </a:p>
          <a:p>
            <a:pPr lvl="1"/>
            <a:r>
              <a:rPr lang="en-US" dirty="0" smtClean="0"/>
              <a:t>The Case Study</a:t>
            </a:r>
          </a:p>
        </p:txBody>
      </p:sp>
      <p:sp>
        <p:nvSpPr>
          <p:cNvPr id="35843" name="Espace réservé du contenu 3"/>
          <p:cNvSpPr>
            <a:spLocks noGrp="1"/>
          </p:cNvSpPr>
          <p:nvPr>
            <p:ph sz="quarter" idx="13"/>
          </p:nvPr>
        </p:nvSpPr>
        <p:spPr/>
        <p:txBody>
          <a:bodyPr/>
          <a:lstStyle/>
          <a:p>
            <a:pPr>
              <a:defRPr/>
            </a:pPr>
            <a:r>
              <a:rPr lang="en-US" dirty="0" smtClean="0">
                <a:ea typeface="MS PGothic" charset="0"/>
                <a:cs typeface="Myriad Pro"/>
              </a:rPr>
              <a:t>The .NET 4 Development Platform</a:t>
            </a:r>
          </a:p>
        </p:txBody>
      </p:sp>
      <p:pic>
        <p:nvPicPr>
          <p:cNvPr id="7" name="Picture 8" descr="200138722-001"/>
          <p:cNvPicPr>
            <a:picLocks noChangeAspect="1" noChangeArrowheads="1"/>
          </p:cNvPicPr>
          <p:nvPr/>
        </p:nvPicPr>
        <p:blipFill>
          <a:blip r:embed="rId2" cstate="print"/>
          <a:srcRect/>
          <a:stretch>
            <a:fillRect/>
          </a:stretch>
        </p:blipFill>
        <p:spPr bwMode="auto">
          <a:xfrm>
            <a:off x="539552" y="1417340"/>
            <a:ext cx="2472195" cy="3712096"/>
          </a:xfrm>
          <a:prstGeom prst="rect">
            <a:avLst/>
          </a:prstGeom>
          <a:noFill/>
          <a:ln w="9525">
            <a:noFill/>
            <a:miter lim="800000"/>
            <a:headEnd/>
            <a:tailEnd/>
          </a:ln>
        </p:spPr>
      </p:pic>
      <p:pic>
        <p:nvPicPr>
          <p:cNvPr id="2051" name="Picture 3" descr="D:\Users\Renaud\Desktop\StageFinEtudesSupinfo\Icons-New\v3\Min\Pla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en-US" dirty="0" smtClean="0"/>
              <a:t>Questions?</a:t>
            </a:r>
            <a:endParaRPr lang="en-US" dirty="0"/>
          </a:p>
        </p:txBody>
      </p:sp>
      <p:pic>
        <p:nvPicPr>
          <p:cNvPr id="8" name="Picture 2" descr="D:\Users\Renaud\Desktop\StageFinEtudesSupinfo\Icons-New\v3\Min\Question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cstate="print">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32332244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VS 2012 new features</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smtClean="0">
                <a:latin typeface="Myriad Pro"/>
                <a:ea typeface="MS PGothic" charset="0"/>
                <a:cs typeface="Myriad Pro"/>
              </a:rPr>
              <a:t>The .NET 4 Development Platform</a:t>
            </a:r>
          </a:p>
        </p:txBody>
      </p:sp>
      <p:pic>
        <p:nvPicPr>
          <p:cNvPr id="1026" name="Picture 2" descr="http://www.theringworx.com/blog/wp-content/uploads/2013/11/visual_studio_2012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2785492"/>
            <a:ext cx="2376264" cy="23762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Visual Studio 2010 and 2012 Editors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dirty="0" smtClean="0"/>
              <a:t>Docking behavior</a:t>
            </a:r>
          </a:p>
          <a:p>
            <a:pPr lvl="1"/>
            <a:r>
              <a:rPr lang="en-US" dirty="0" smtClean="0"/>
              <a:t>Document windows no longer belong to IDE main window</a:t>
            </a:r>
          </a:p>
          <a:p>
            <a:pPr lvl="1"/>
            <a:r>
              <a:rPr lang="en-US" dirty="0" smtClean="0"/>
              <a:t>Movable anywhere on screen, even on a second monitor</a:t>
            </a:r>
          </a:p>
          <a:p>
            <a:pPr lvl="1"/>
            <a:r>
              <a:rPr lang="en-US" dirty="0" smtClean="0"/>
              <a:t>Same applies to windows like Toolbox or Solution Explorer</a:t>
            </a:r>
          </a:p>
          <a:p>
            <a:pPr>
              <a:spcBef>
                <a:spcPts val="1200"/>
              </a:spcBef>
            </a:pPr>
            <a:r>
              <a:rPr lang="en-US" dirty="0" smtClean="0"/>
              <a:t>Text in code editors can be zoomed in or out</a:t>
            </a:r>
          </a:p>
          <a:p>
            <a:pPr lvl="1"/>
            <a:r>
              <a:rPr lang="en-US" dirty="0" smtClean="0"/>
              <a:t>By holding the </a:t>
            </a:r>
            <a:r>
              <a:rPr lang="en-US" dirty="0" smtClean="0">
                <a:latin typeface="Courier New" pitchFamily="49" charset="0"/>
                <a:cs typeface="Courier New" pitchFamily="49" charset="0"/>
              </a:rPr>
              <a:t>&lt;Ctrl&gt;</a:t>
            </a:r>
            <a:r>
              <a:rPr lang="en-US" dirty="0" smtClean="0"/>
              <a:t> key and moving the mouse wheel</a:t>
            </a:r>
          </a:p>
          <a:p>
            <a:pPr lvl="1"/>
            <a:endParaRPr lang="en-US" dirty="0" smtClean="0"/>
          </a:p>
          <a:p>
            <a:pPr lvl="2"/>
            <a:endParaRPr lang="en-US" dirty="0" smtClean="0"/>
          </a:p>
        </p:txBody>
      </p:sp>
      <p:sp>
        <p:nvSpPr>
          <p:cNvPr id="18435" name="Espace réservé du contenu 3"/>
          <p:cNvSpPr>
            <a:spLocks noGrp="1"/>
          </p:cNvSpPr>
          <p:nvPr>
            <p:ph sz="quarter" idx="13"/>
          </p:nvPr>
        </p:nvSpPr>
        <p:spPr/>
        <p:txBody>
          <a:bodyPr/>
          <a:lstStyle/>
          <a:p>
            <a:r>
              <a:rPr lang="en-US" dirty="0" smtClean="0"/>
              <a:t>Visual Studio 2012 New Features</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Visual Studio 2010 and 2012 Editors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6192688" cy="4230687"/>
          </a:xfrm>
        </p:spPr>
        <p:txBody>
          <a:bodyPr/>
          <a:lstStyle/>
          <a:p>
            <a:pPr>
              <a:spcBef>
                <a:spcPts val="1200"/>
              </a:spcBef>
            </a:pPr>
            <a:r>
              <a:rPr lang="en-US" dirty="0" smtClean="0"/>
              <a:t>Box selection</a:t>
            </a:r>
          </a:p>
          <a:p>
            <a:pPr lvl="1"/>
            <a:r>
              <a:rPr lang="en-US" dirty="0" smtClean="0"/>
              <a:t>Enhanced from previous versions</a:t>
            </a:r>
          </a:p>
          <a:p>
            <a:pPr lvl="1"/>
            <a:r>
              <a:rPr lang="en-US" dirty="0" smtClean="0"/>
              <a:t>Press and hold down the </a:t>
            </a:r>
            <a:r>
              <a:rPr lang="en-US" dirty="0" smtClean="0">
                <a:latin typeface="Courier New" pitchFamily="49" charset="0"/>
                <a:cs typeface="Courier New" pitchFamily="49" charset="0"/>
              </a:rPr>
              <a:t>&lt;Alt&gt;</a:t>
            </a:r>
            <a:r>
              <a:rPr lang="en-US" dirty="0" smtClean="0"/>
              <a:t> key and select a box with the mouse</a:t>
            </a:r>
          </a:p>
          <a:p>
            <a:pPr lvl="1">
              <a:spcBef>
                <a:spcPts val="0"/>
              </a:spcBef>
            </a:pPr>
            <a:r>
              <a:rPr lang="en-US" dirty="0" smtClean="0"/>
              <a:t>Can copy, cut, paste a box into another one</a:t>
            </a:r>
          </a:p>
          <a:p>
            <a:pPr lvl="1"/>
            <a:r>
              <a:rPr lang="en-US" dirty="0" smtClean="0"/>
              <a:t>Type text to insert the same text on every line in the box</a:t>
            </a:r>
          </a:p>
          <a:p>
            <a:pPr lvl="1"/>
            <a:r>
              <a:rPr lang="en-US" dirty="0" smtClean="0"/>
              <a:t>Draw a zero width box to insert text on every line</a:t>
            </a:r>
          </a:p>
          <a:p>
            <a:pPr lvl="1"/>
            <a:endParaRPr lang="en-US" dirty="0" smtClean="0"/>
          </a:p>
          <a:p>
            <a:pPr lvl="2"/>
            <a:endParaRPr lang="en-US" dirty="0" smtClean="0"/>
          </a:p>
        </p:txBody>
      </p:sp>
      <p:sp>
        <p:nvSpPr>
          <p:cNvPr id="18435" name="Espace réservé du contenu 3"/>
          <p:cNvSpPr>
            <a:spLocks noGrp="1"/>
          </p:cNvSpPr>
          <p:nvPr>
            <p:ph sz="quarter" idx="13"/>
          </p:nvPr>
        </p:nvSpPr>
        <p:spPr/>
        <p:txBody>
          <a:bodyPr/>
          <a:lstStyle/>
          <a:p>
            <a:r>
              <a:rPr lang="en-US" dirty="0" smtClean="0"/>
              <a:t>Visual Studio 2012 New Features</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Image 1"/>
          <p:cNvPicPr>
            <a:picLocks noChangeAspect="1"/>
          </p:cNvPicPr>
          <p:nvPr/>
        </p:nvPicPr>
        <p:blipFill>
          <a:blip r:embed="rId4"/>
          <a:stretch>
            <a:fillRect/>
          </a:stretch>
        </p:blipFill>
        <p:spPr>
          <a:xfrm>
            <a:off x="6844159" y="2462015"/>
            <a:ext cx="2049016" cy="1564082"/>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Visual Studio 2010 and 2012 Editors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4608512" cy="4230687"/>
          </a:xfrm>
        </p:spPr>
        <p:txBody>
          <a:bodyPr/>
          <a:lstStyle/>
          <a:p>
            <a:pPr>
              <a:spcBef>
                <a:spcPts val="1200"/>
              </a:spcBef>
            </a:pPr>
            <a:r>
              <a:rPr lang="en-US" dirty="0" smtClean="0"/>
              <a:t>Highlighting references</a:t>
            </a:r>
          </a:p>
          <a:p>
            <a:pPr lvl="1"/>
            <a:r>
              <a:rPr lang="en-US" dirty="0" smtClean="0"/>
              <a:t>Clicking a symbol highlights other instances in the document</a:t>
            </a:r>
          </a:p>
          <a:p>
            <a:pPr lvl="1"/>
            <a:r>
              <a:rPr lang="en-US" dirty="0" smtClean="0"/>
              <a:t>Use </a:t>
            </a:r>
            <a:r>
              <a:rPr lang="en-US" dirty="0" smtClean="0">
                <a:latin typeface="Courier New" pitchFamily="49" charset="0"/>
                <a:cs typeface="Courier New" pitchFamily="49" charset="0"/>
              </a:rPr>
              <a:t>&lt;Ctrl&gt;&lt;Shift&gt;&lt;Down arrow&gt;</a:t>
            </a:r>
            <a:r>
              <a:rPr lang="en-US" dirty="0" smtClean="0">
                <a:cs typeface="Courier New" pitchFamily="49" charset="0"/>
              </a:rPr>
              <a:t> or </a:t>
            </a:r>
            <a:r>
              <a:rPr lang="en-US" dirty="0" smtClean="0">
                <a:latin typeface="Courier New" pitchFamily="49" charset="0"/>
                <a:cs typeface="Courier New" pitchFamily="49" charset="0"/>
              </a:rPr>
              <a:t>&lt;Up arrow&gt;</a:t>
            </a:r>
            <a:r>
              <a:rPr lang="en-US" dirty="0" smtClean="0"/>
              <a:t> to navigate between highlighted symbols</a:t>
            </a:r>
            <a:endParaRPr lang="en-US" dirty="0"/>
          </a:p>
        </p:txBody>
      </p:sp>
      <p:sp>
        <p:nvSpPr>
          <p:cNvPr id="18435" name="Espace réservé du contenu 3"/>
          <p:cNvSpPr>
            <a:spLocks noGrp="1"/>
          </p:cNvSpPr>
          <p:nvPr>
            <p:ph sz="quarter" idx="13"/>
          </p:nvPr>
        </p:nvSpPr>
        <p:spPr/>
        <p:txBody>
          <a:bodyPr/>
          <a:lstStyle/>
          <a:p>
            <a:r>
              <a:rPr lang="en-US" dirty="0" smtClean="0"/>
              <a:t>Visual Studio 2012 New Features</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Image 1"/>
          <p:cNvPicPr>
            <a:picLocks noChangeAspect="1"/>
          </p:cNvPicPr>
          <p:nvPr/>
        </p:nvPicPr>
        <p:blipFill>
          <a:blip r:embed="rId4"/>
          <a:stretch>
            <a:fillRect/>
          </a:stretch>
        </p:blipFill>
        <p:spPr>
          <a:xfrm>
            <a:off x="5407969" y="1345332"/>
            <a:ext cx="3485206" cy="3423339"/>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Visual Studio 2012 New Editor Features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dirty="0" smtClean="0"/>
              <a:t>Windows 8 look</a:t>
            </a:r>
          </a:p>
          <a:p>
            <a:pPr lvl="1"/>
            <a:r>
              <a:rPr lang="en-US" dirty="0" smtClean="0"/>
              <a:t>All-caps menu</a:t>
            </a:r>
          </a:p>
          <a:p>
            <a:pPr lvl="1"/>
            <a:r>
              <a:rPr lang="en-US" dirty="0" smtClean="0"/>
              <a:t>Flat buttons and controls</a:t>
            </a:r>
          </a:p>
          <a:p>
            <a:pPr lvl="1"/>
            <a:r>
              <a:rPr lang="en-US" dirty="0" smtClean="0"/>
              <a:t>Simplified icons with few colors</a:t>
            </a:r>
          </a:p>
          <a:p>
            <a:pPr lvl="1"/>
            <a:r>
              <a:rPr lang="en-US" dirty="0" smtClean="0"/>
              <a:t>Light or dark color theme</a:t>
            </a:r>
          </a:p>
        </p:txBody>
      </p:sp>
      <p:sp>
        <p:nvSpPr>
          <p:cNvPr id="18435" name="Espace réservé du contenu 3"/>
          <p:cNvSpPr>
            <a:spLocks noGrp="1"/>
          </p:cNvSpPr>
          <p:nvPr>
            <p:ph sz="quarter" idx="13"/>
          </p:nvPr>
        </p:nvSpPr>
        <p:spPr/>
        <p:txBody>
          <a:bodyPr/>
          <a:lstStyle/>
          <a:p>
            <a:r>
              <a:rPr lang="en-US" dirty="0" smtClean="0"/>
              <a:t>Visual Studio 2012 New Features</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Image 1"/>
          <p:cNvPicPr>
            <a:picLocks noChangeAspect="1"/>
          </p:cNvPicPr>
          <p:nvPr/>
        </p:nvPicPr>
        <p:blipFill>
          <a:blip r:embed="rId4"/>
          <a:stretch>
            <a:fillRect/>
          </a:stretch>
        </p:blipFill>
        <p:spPr>
          <a:xfrm>
            <a:off x="6252914" y="979246"/>
            <a:ext cx="2495550" cy="194945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Visual Studio 2012 New Editor Features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5760640" cy="4230687"/>
          </a:xfrm>
        </p:spPr>
        <p:txBody>
          <a:bodyPr/>
          <a:lstStyle/>
          <a:p>
            <a:r>
              <a:rPr lang="en-US" dirty="0" smtClean="0"/>
              <a:t>New editing features that were optional extensions</a:t>
            </a:r>
          </a:p>
          <a:p>
            <a:pPr lvl="1"/>
            <a:r>
              <a:rPr lang="en-US" dirty="0" smtClean="0"/>
              <a:t>Single-click opens the file in a temp preview tab</a:t>
            </a:r>
          </a:p>
          <a:p>
            <a:pPr lvl="1"/>
            <a:r>
              <a:rPr lang="en-US" dirty="0" smtClean="0"/>
              <a:t>Can drill down to classes/methods/properties from Solution Explorer</a:t>
            </a:r>
          </a:p>
          <a:p>
            <a:pPr lvl="1"/>
            <a:r>
              <a:rPr lang="en-US" dirty="0" smtClean="0"/>
              <a:t>Tabs can be pinned</a:t>
            </a:r>
          </a:p>
          <a:p>
            <a:pPr lvl="1"/>
            <a:r>
              <a:rPr lang="en-US" dirty="0" smtClean="0"/>
              <a:t>Multiple instances of Solution Explorer</a:t>
            </a:r>
          </a:p>
        </p:txBody>
      </p:sp>
      <p:sp>
        <p:nvSpPr>
          <p:cNvPr id="18435" name="Espace réservé du contenu 3"/>
          <p:cNvSpPr>
            <a:spLocks noGrp="1"/>
          </p:cNvSpPr>
          <p:nvPr>
            <p:ph sz="quarter" idx="13"/>
          </p:nvPr>
        </p:nvSpPr>
        <p:spPr/>
        <p:txBody>
          <a:bodyPr/>
          <a:lstStyle/>
          <a:p>
            <a:r>
              <a:rPr lang="en-US" dirty="0" smtClean="0"/>
              <a:t>Visual Studio 2012 New Features</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733" y="1646402"/>
            <a:ext cx="1226820" cy="838200"/>
          </a:xfrm>
          <a:prstGeom prst="rect">
            <a:avLst/>
          </a:prstGeom>
        </p:spPr>
      </p:pic>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1960" y="3865612"/>
            <a:ext cx="1066800" cy="594360"/>
          </a:xfrm>
          <a:prstGeom prst="rect">
            <a:avLst/>
          </a:prstGeom>
        </p:spPr>
      </p:pic>
      <p:pic>
        <p:nvPicPr>
          <p:cNvPr id="4" name="Image 3"/>
          <p:cNvPicPr>
            <a:picLocks noChangeAspect="1"/>
          </p:cNvPicPr>
          <p:nvPr/>
        </p:nvPicPr>
        <p:blipFill>
          <a:blip r:embed="rId6"/>
          <a:stretch>
            <a:fillRect/>
          </a:stretch>
        </p:blipFill>
        <p:spPr>
          <a:xfrm>
            <a:off x="7398800" y="1177925"/>
            <a:ext cx="1461420" cy="2124680"/>
          </a:xfrm>
          <a:prstGeom prst="rect">
            <a:avLst/>
          </a:prstGeom>
        </p:spPr>
      </p:pic>
      <p:pic>
        <p:nvPicPr>
          <p:cNvPr id="5" name="Image 4"/>
          <p:cNvPicPr>
            <a:picLocks noChangeAspect="1"/>
          </p:cNvPicPr>
          <p:nvPr/>
        </p:nvPicPr>
        <p:blipFill>
          <a:blip r:embed="rId7"/>
          <a:stretch>
            <a:fillRect/>
          </a:stretch>
        </p:blipFill>
        <p:spPr>
          <a:xfrm>
            <a:off x="6264230" y="3440349"/>
            <a:ext cx="1770645" cy="2039246"/>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Visual Studio 2012 New Editor Features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dirty="0" smtClean="0"/>
              <a:t>Search everywhere</a:t>
            </a:r>
          </a:p>
          <a:p>
            <a:pPr lvl="1"/>
            <a:r>
              <a:rPr lang="en-US" dirty="0" smtClean="0"/>
              <a:t>Search toolbox in code editor</a:t>
            </a:r>
          </a:p>
          <a:p>
            <a:pPr lvl="1"/>
            <a:r>
              <a:rPr lang="en-US" dirty="0" smtClean="0"/>
              <a:t>Can search in some tool windows</a:t>
            </a:r>
          </a:p>
          <a:p>
            <a:pPr lvl="1"/>
            <a:r>
              <a:rPr lang="en-US" dirty="0" smtClean="0"/>
              <a:t>Quick Launch to search for commands</a:t>
            </a:r>
            <a:endParaRPr lang="en-US" dirty="0"/>
          </a:p>
        </p:txBody>
      </p:sp>
      <p:sp>
        <p:nvSpPr>
          <p:cNvPr id="18435" name="Espace réservé du contenu 3"/>
          <p:cNvSpPr>
            <a:spLocks noGrp="1"/>
          </p:cNvSpPr>
          <p:nvPr>
            <p:ph sz="quarter" idx="13"/>
          </p:nvPr>
        </p:nvSpPr>
        <p:spPr/>
        <p:txBody>
          <a:bodyPr/>
          <a:lstStyle/>
          <a:p>
            <a:r>
              <a:rPr lang="en-US" dirty="0" smtClean="0"/>
              <a:t>Visual Studio 2012 New Features</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Generate From Usage</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a:buSzPct val="100000"/>
              <a:buFont typeface="+mj-lt"/>
              <a:buAutoNum type="arabicPeriod"/>
            </a:pPr>
            <a:r>
              <a:rPr lang="en-US" dirty="0" smtClean="0"/>
              <a:t>Create a new Console application project </a:t>
            </a:r>
          </a:p>
          <a:p>
            <a:pPr>
              <a:buSzPct val="100000"/>
              <a:buFont typeface="+mj-lt"/>
              <a:buAutoNum type="arabicPeriod"/>
            </a:pPr>
            <a:r>
              <a:rPr lang="en-US" dirty="0" smtClean="0"/>
              <a:t>In the Main procedure, type the following code:</a:t>
            </a:r>
          </a:p>
          <a:p>
            <a:pPr>
              <a:buSzPct val="100000"/>
              <a:buFont typeface="+mj-lt"/>
              <a:buAutoNum type="arabicPeriod"/>
            </a:pPr>
            <a:endParaRPr lang="en-US" dirty="0" smtClean="0"/>
          </a:p>
          <a:p>
            <a:pPr>
              <a:buSzPct val="100000"/>
              <a:buFont typeface="+mj-lt"/>
              <a:buAutoNum type="arabicPeriod"/>
            </a:pPr>
            <a:endParaRPr lang="en-US" dirty="0" smtClean="0"/>
          </a:p>
          <a:p>
            <a:pPr>
              <a:buSzPct val="100000"/>
              <a:buFont typeface="+mj-lt"/>
              <a:buAutoNum type="arabicPeriod"/>
            </a:pPr>
            <a:r>
              <a:rPr lang="en-US" dirty="0" smtClean="0"/>
              <a:t>Place your cursor on the first (C#) or last (VB) letter of Account until a drop-down menu is displayed; select “Generate Class for Account”</a:t>
            </a:r>
          </a:p>
          <a:p>
            <a:pPr>
              <a:buSzPct val="100000"/>
              <a:buFont typeface="+mj-lt"/>
              <a:buAutoNum type="arabicPeriod"/>
            </a:pPr>
            <a:endParaRPr lang="en-US" dirty="0" smtClean="0"/>
          </a:p>
        </p:txBody>
      </p:sp>
      <p:sp>
        <p:nvSpPr>
          <p:cNvPr id="18435" name="Espace réservé du contenu 3"/>
          <p:cNvSpPr>
            <a:spLocks noGrp="1"/>
          </p:cNvSpPr>
          <p:nvPr>
            <p:ph sz="quarter" idx="13"/>
          </p:nvPr>
        </p:nvSpPr>
        <p:spPr/>
        <p:txBody>
          <a:bodyPr/>
          <a:lstStyle/>
          <a:p>
            <a:r>
              <a:rPr lang="en-US" dirty="0" smtClean="0"/>
              <a:t>Visual Studio 2012 New Features</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Rectangle à coins arrondis 4"/>
          <p:cNvSpPr/>
          <p:nvPr/>
        </p:nvSpPr>
        <p:spPr>
          <a:xfrm>
            <a:off x="179389" y="2425500"/>
            <a:ext cx="8713092" cy="432000"/>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lang="fr-FR" kern="0" dirty="0" smtClean="0">
                <a:solidFill>
                  <a:srgbClr val="0000FF"/>
                </a:solidFill>
                <a:latin typeface="Courier New" pitchFamily="49" charset="0"/>
                <a:cs typeface="Courier New" pitchFamily="49" charset="0"/>
              </a:rPr>
              <a:t>var</a:t>
            </a:r>
            <a:r>
              <a:rPr lang="fr-FR" kern="0" dirty="0" smtClean="0">
                <a:solidFill>
                  <a:prstClr val="black"/>
                </a:solidFill>
                <a:latin typeface="Courier New" pitchFamily="49" charset="0"/>
                <a:cs typeface="Courier New" pitchFamily="49" charset="0"/>
              </a:rPr>
              <a:t> </a:t>
            </a:r>
            <a:r>
              <a:rPr lang="fr-FR" kern="0" dirty="0" err="1" smtClean="0">
                <a:solidFill>
                  <a:prstClr val="black"/>
                </a:solidFill>
                <a:latin typeface="Courier New" pitchFamily="49" charset="0"/>
                <a:cs typeface="Courier New" pitchFamily="49" charset="0"/>
              </a:rPr>
              <a:t>account</a:t>
            </a:r>
            <a:r>
              <a:rPr lang="fr-FR" kern="0" dirty="0" smtClean="0">
                <a:solidFill>
                  <a:prstClr val="black"/>
                </a:solidFill>
                <a:latin typeface="Courier New" pitchFamily="49" charset="0"/>
                <a:cs typeface="Courier New" pitchFamily="49" charset="0"/>
              </a:rPr>
              <a:t> </a:t>
            </a:r>
            <a:r>
              <a:rPr lang="fr-FR" kern="0" dirty="0" smtClean="0">
                <a:solidFill>
                  <a:srgbClr val="008080"/>
                </a:solidFill>
                <a:latin typeface="Courier New" pitchFamily="49" charset="0"/>
                <a:cs typeface="Courier New" pitchFamily="49" charset="0"/>
              </a:rPr>
              <a:t>=</a:t>
            </a:r>
            <a:r>
              <a:rPr lang="fr-FR" kern="0" dirty="0" smtClean="0">
                <a:solidFill>
                  <a:prstClr val="black"/>
                </a:solidFill>
                <a:latin typeface="Courier New" pitchFamily="49" charset="0"/>
                <a:cs typeface="Courier New" pitchFamily="49" charset="0"/>
              </a:rPr>
              <a:t> </a:t>
            </a:r>
            <a:r>
              <a:rPr lang="fr-FR" kern="0" dirty="0" smtClean="0">
                <a:solidFill>
                  <a:srgbClr val="0000FF"/>
                </a:solidFill>
                <a:latin typeface="Courier New" pitchFamily="49" charset="0"/>
                <a:cs typeface="Courier New" pitchFamily="49" charset="0"/>
              </a:rPr>
              <a:t>new</a:t>
            </a:r>
            <a:r>
              <a:rPr lang="fr-FR" kern="0" dirty="0" smtClean="0">
                <a:solidFill>
                  <a:prstClr val="black"/>
                </a:solidFill>
                <a:latin typeface="Courier New" pitchFamily="49" charset="0"/>
                <a:cs typeface="Courier New" pitchFamily="49" charset="0"/>
              </a:rPr>
              <a:t> </a:t>
            </a:r>
            <a:r>
              <a:rPr lang="fr-FR" kern="0" dirty="0" err="1" smtClean="0">
                <a:solidFill>
                  <a:prstClr val="black"/>
                </a:solidFill>
                <a:latin typeface="Courier New" pitchFamily="49" charset="0"/>
                <a:cs typeface="Courier New" pitchFamily="49" charset="0"/>
              </a:rPr>
              <a:t>Account</a:t>
            </a:r>
            <a:r>
              <a:rPr lang="fr-FR" kern="0" dirty="0" smtClean="0">
                <a:solidFill>
                  <a:prstClr val="black"/>
                </a:solidFill>
                <a:latin typeface="Courier New" pitchFamily="49" charset="0"/>
                <a:cs typeface="Courier New" pitchFamily="49" charset="0"/>
              </a:rPr>
              <a:t>();</a:t>
            </a:r>
            <a:endParaRPr lang="en-US" kern="0" dirty="0">
              <a:solidFill>
                <a:prstClr val="black"/>
              </a:solidFill>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Generate From Usage</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a:buSzPct val="100000"/>
              <a:buNone/>
            </a:pPr>
            <a:r>
              <a:rPr lang="en-US" dirty="0" smtClean="0"/>
              <a:t>4. On the next line, type the following code:</a:t>
            </a:r>
          </a:p>
          <a:p>
            <a:pPr>
              <a:buSzPct val="100000"/>
              <a:buFont typeface="+mj-lt"/>
              <a:buAutoNum type="arabicPeriod"/>
            </a:pPr>
            <a:endParaRPr lang="en-US" dirty="0" smtClean="0"/>
          </a:p>
          <a:p>
            <a:pPr>
              <a:buSzPct val="100000"/>
              <a:buFont typeface="+mj-lt"/>
              <a:buAutoNum type="arabicPeriod"/>
            </a:pPr>
            <a:endParaRPr lang="en-US" dirty="0" smtClean="0"/>
          </a:p>
          <a:p>
            <a:pPr>
              <a:spcBef>
                <a:spcPts val="1200"/>
              </a:spcBef>
              <a:buSzPct val="100000"/>
              <a:buNone/>
            </a:pPr>
            <a:r>
              <a:rPr lang="en-US" dirty="0" smtClean="0"/>
              <a:t>5. Repeat Step 3 for Id, selecting to generate a Property Stub</a:t>
            </a:r>
          </a:p>
          <a:p>
            <a:pPr>
              <a:buSzPct val="100000"/>
              <a:buNone/>
            </a:pPr>
            <a:r>
              <a:rPr lang="en-US" dirty="0" smtClean="0"/>
              <a:t>6. Open the Account file in Solution Explorer and notice the generated code</a:t>
            </a:r>
          </a:p>
          <a:p>
            <a:pPr>
              <a:buSzPct val="100000"/>
              <a:buNone/>
            </a:pPr>
            <a:r>
              <a:rPr lang="en-US" dirty="0" smtClean="0"/>
              <a:t>7. Try to generate a Close method from usage</a:t>
            </a:r>
          </a:p>
          <a:p>
            <a:pPr>
              <a:buSzPct val="100000"/>
              <a:buFont typeface="+mj-lt"/>
              <a:buAutoNum type="arabicPeriod"/>
            </a:pPr>
            <a:endParaRPr lang="en-US" dirty="0" smtClean="0"/>
          </a:p>
        </p:txBody>
      </p:sp>
      <p:sp>
        <p:nvSpPr>
          <p:cNvPr id="18435" name="Espace réservé du contenu 3"/>
          <p:cNvSpPr>
            <a:spLocks noGrp="1"/>
          </p:cNvSpPr>
          <p:nvPr>
            <p:ph sz="quarter" idx="13"/>
          </p:nvPr>
        </p:nvSpPr>
        <p:spPr/>
        <p:txBody>
          <a:bodyPr/>
          <a:lstStyle/>
          <a:p>
            <a:r>
              <a:rPr lang="en-US" dirty="0" smtClean="0"/>
              <a:t>Visual Studio 2012 New Features</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à coins arrondis 4"/>
          <p:cNvSpPr/>
          <p:nvPr/>
        </p:nvSpPr>
        <p:spPr>
          <a:xfrm>
            <a:off x="179389" y="1921444"/>
            <a:ext cx="8713092" cy="432000"/>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lang="fr-FR" kern="0" dirty="0" err="1" smtClean="0">
                <a:solidFill>
                  <a:prstClr val="black"/>
                </a:solidFill>
                <a:latin typeface="Courier New" pitchFamily="49" charset="0"/>
                <a:cs typeface="Courier New" pitchFamily="49" charset="0"/>
              </a:rPr>
              <a:t>account.Id</a:t>
            </a:r>
            <a:r>
              <a:rPr lang="fr-FR" kern="0" dirty="0" smtClean="0">
                <a:solidFill>
                  <a:prstClr val="black"/>
                </a:solidFill>
                <a:latin typeface="Courier New" pitchFamily="49" charset="0"/>
                <a:cs typeface="Courier New" pitchFamily="49" charset="0"/>
              </a:rPr>
              <a:t> </a:t>
            </a:r>
            <a:r>
              <a:rPr lang="fr-FR" kern="0" dirty="0" smtClean="0">
                <a:solidFill>
                  <a:srgbClr val="008080"/>
                </a:solidFill>
                <a:latin typeface="Courier New" pitchFamily="49" charset="0"/>
                <a:cs typeface="Courier New" pitchFamily="49" charset="0"/>
              </a:rPr>
              <a:t>=</a:t>
            </a:r>
            <a:r>
              <a:rPr lang="fr-FR" kern="0" dirty="0" smtClean="0">
                <a:solidFill>
                  <a:prstClr val="black"/>
                </a:solidFill>
                <a:latin typeface="Courier New" pitchFamily="49" charset="0"/>
                <a:cs typeface="Courier New" pitchFamily="49" charset="0"/>
              </a:rPr>
              <a:t> 1000;</a:t>
            </a:r>
            <a:endParaRPr lang="en-US" kern="0" dirty="0">
              <a:solidFill>
                <a:prstClr val="black"/>
              </a:solidFill>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New </a:t>
            </a:r>
            <a:r>
              <a:rPr lang="en-US" dirty="0" err="1" smtClean="0"/>
              <a:t>.net</a:t>
            </a:r>
            <a:r>
              <a:rPr lang="en-US" dirty="0" smtClean="0"/>
              <a:t> 4 and 4.5 features</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smtClean="0">
                <a:latin typeface="Myriad Pro"/>
                <a:ea typeface="MS PGothic" charset="0"/>
                <a:cs typeface="Myriad Pro"/>
              </a:rPr>
              <a:t>The .NET 4 Development Platform</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Extending Visual Studio 2010 and 2012</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dirty="0" smtClean="0"/>
              <a:t>Visual Studio can be extended through the Extension Manager</a:t>
            </a:r>
          </a:p>
          <a:p>
            <a:pPr lvl="1"/>
            <a:r>
              <a:rPr lang="en-US" dirty="0" smtClean="0"/>
              <a:t>Tools | Extensions and Updates</a:t>
            </a:r>
          </a:p>
          <a:p>
            <a:pPr lvl="1"/>
            <a:r>
              <a:rPr lang="en-US" dirty="0" smtClean="0"/>
              <a:t>Select Online | Visual Studio Gallery to browse for extensions</a:t>
            </a:r>
          </a:p>
          <a:p>
            <a:r>
              <a:rPr lang="en-US" dirty="0" smtClean="0"/>
              <a:t>Interesting extensions are available</a:t>
            </a:r>
          </a:p>
          <a:p>
            <a:pPr lvl="1"/>
            <a:r>
              <a:rPr lang="en-US" dirty="0" smtClean="0"/>
              <a:t>Productivity Power Tools: set of extensions to Visual Studio</a:t>
            </a:r>
          </a:p>
          <a:p>
            <a:pPr lvl="1"/>
            <a:r>
              <a:rPr lang="en-US" dirty="0" err="1" smtClean="0"/>
              <a:t>NuGet</a:t>
            </a:r>
            <a:r>
              <a:rPr lang="en-US" dirty="0" smtClean="0"/>
              <a:t> Package Manager: tools to automate the process of adding libraries to a project</a:t>
            </a:r>
          </a:p>
          <a:p>
            <a:pPr>
              <a:buSzPct val="100000"/>
              <a:buFont typeface="+mj-lt"/>
              <a:buAutoNum type="arabicPeriod"/>
            </a:pPr>
            <a:endParaRPr lang="en-US" dirty="0" smtClean="0"/>
          </a:p>
        </p:txBody>
      </p:sp>
      <p:sp>
        <p:nvSpPr>
          <p:cNvPr id="18435" name="Espace réservé du contenu 3"/>
          <p:cNvSpPr>
            <a:spLocks noGrp="1"/>
          </p:cNvSpPr>
          <p:nvPr>
            <p:ph sz="quarter" idx="13"/>
          </p:nvPr>
        </p:nvSpPr>
        <p:spPr/>
        <p:txBody>
          <a:bodyPr/>
          <a:lstStyle/>
          <a:p>
            <a:r>
              <a:rPr lang="en-US" dirty="0" smtClean="0"/>
              <a:t>Visual Studio 2012 New Features</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en-US" dirty="0" smtClean="0"/>
              <a:t>Questions?</a:t>
            </a:r>
            <a:endParaRPr lang="en-US" dirty="0"/>
          </a:p>
        </p:txBody>
      </p:sp>
      <p:pic>
        <p:nvPicPr>
          <p:cNvPr id="8" name="Picture 2" descr="D:\Users\Renaud\Desktop\StageFinEtudesSupinfo\Icons-New\v3\Min\Question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cstate="print">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32332244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en-US" dirty="0" smtClean="0"/>
              <a:t>Quiz</a:t>
            </a:r>
            <a:endParaRPr lang="en-US" dirty="0"/>
          </a:p>
        </p:txBody>
      </p:sp>
      <p:pic>
        <p:nvPicPr>
          <p:cNvPr id="8" name="Picture 2" descr="D:\Users\Renaud\Desktop\StageFinEtudesSupinfo\Icons-New\v3\Min\Question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Espace réservé du contenu 2"/>
          <p:cNvSpPr>
            <a:spLocks noGrp="1"/>
          </p:cNvSpPr>
          <p:nvPr>
            <p:ph idx="1"/>
          </p:nvPr>
        </p:nvSpPr>
        <p:spPr>
          <a:xfrm>
            <a:off x="323528" y="1128713"/>
            <a:ext cx="8712968" cy="4230687"/>
          </a:xfrm>
        </p:spPr>
        <p:txBody>
          <a:bodyPr/>
          <a:lstStyle/>
          <a:p>
            <a:pPr marL="0" indent="0">
              <a:buNone/>
            </a:pPr>
            <a:r>
              <a:rPr lang="en-US" dirty="0" smtClean="0"/>
              <a:t>In .NET 1 and 2, which technology is used to work on data in a disconnected way?</a:t>
            </a:r>
          </a:p>
          <a:p>
            <a:pPr marL="0" indent="0">
              <a:buNone/>
            </a:pPr>
            <a:r>
              <a:rPr lang="en-US" spc="-300" dirty="0" smtClean="0">
                <a:cs typeface="Courier New" pitchFamily="49" charset="0"/>
              </a:rPr>
              <a:t>_________________________________________________________</a:t>
            </a:r>
          </a:p>
          <a:p>
            <a:pPr marL="0" indent="0">
              <a:buNone/>
            </a:pPr>
            <a:endParaRPr lang="en-US" dirty="0" smtClean="0"/>
          </a:p>
          <a:p>
            <a:pPr marL="0" indent="0">
              <a:buNone/>
            </a:pPr>
            <a:r>
              <a:rPr lang="en-US" dirty="0" smtClean="0"/>
              <a:t>Which two ORMs come with Visual Studio in .NET 4 and 4.5?</a:t>
            </a:r>
          </a:p>
          <a:p>
            <a:pPr marL="0" indent="0">
              <a:buNone/>
            </a:pPr>
            <a:r>
              <a:rPr lang="en-US" spc="-300" dirty="0" smtClean="0">
                <a:cs typeface="Courier New" pitchFamily="49" charset="0"/>
              </a:rPr>
              <a:t>_________________________________________________________</a:t>
            </a:r>
          </a:p>
          <a:p>
            <a:pPr marL="0" indent="0">
              <a:buNone/>
            </a:pPr>
            <a:endParaRPr lang="en-US" spc="-300" dirty="0" smtClean="0">
              <a:cs typeface="Courier New" pitchFamily="49" charset="0"/>
            </a:endParaRPr>
          </a:p>
        </p:txBody>
      </p:sp>
    </p:spTree>
    <p:extLst>
      <p:ext uri="{BB962C8B-B14F-4D97-AF65-F5344CB8AC3E}">
        <p14:creationId xmlns:p14="http://schemas.microsoft.com/office/powerpoint/2010/main" val="26360462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The End</a:t>
            </a:r>
            <a:endParaRPr lang="en-US" dirty="0"/>
          </a:p>
        </p:txBody>
      </p:sp>
      <p:sp>
        <p:nvSpPr>
          <p:cNvPr id="4" name="Espace réservé du contenu 3"/>
          <p:cNvSpPr>
            <a:spLocks noGrp="1"/>
          </p:cNvSpPr>
          <p:nvPr>
            <p:ph sz="quarter" idx="13"/>
          </p:nvPr>
        </p:nvSpPr>
        <p:spPr/>
        <p:txBody>
          <a:bodyPr/>
          <a:lstStyle/>
          <a:p>
            <a:pPr>
              <a:defRPr/>
            </a:pPr>
            <a:r>
              <a:rPr lang="en-US" dirty="0" smtClean="0">
                <a:ea typeface="MS PGothic" charset="0"/>
                <a:cs typeface="Myriad Pro"/>
              </a:rPr>
              <a:t>The .NET 4 Development Platform</a:t>
            </a:r>
          </a:p>
        </p:txBody>
      </p:sp>
      <p:pic>
        <p:nvPicPr>
          <p:cNvPr id="16386" name="Picture 2" descr="D:\Users\Renaud\Desktop\StageFinEtudesSupinfo\Icons-New\v3\Min\Conclu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876" y="121568"/>
            <a:ext cx="647700"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Espace réservé du contenu 2"/>
          <p:cNvSpPr>
            <a:spLocks noGrp="1"/>
          </p:cNvSpPr>
          <p:nvPr>
            <p:ph idx="1"/>
          </p:nvPr>
        </p:nvSpPr>
        <p:spPr>
          <a:xfrm>
            <a:off x="323528" y="1128713"/>
            <a:ext cx="8569647" cy="4230687"/>
          </a:xfrm>
        </p:spPr>
        <p:txBody>
          <a:bodyPr/>
          <a:lstStyle/>
          <a:p>
            <a:pPr marL="0" indent="0" algn="ctr">
              <a:buNone/>
            </a:pPr>
            <a:endParaRPr lang="en-US" sz="2400" dirty="0" smtClean="0"/>
          </a:p>
          <a:p>
            <a:pPr marL="0" indent="0" algn="ctr">
              <a:buNone/>
            </a:pPr>
            <a:endParaRPr lang="en-US" sz="2400" dirty="0" smtClean="0"/>
          </a:p>
          <a:p>
            <a:pPr marL="0" indent="0" algn="ctr">
              <a:buNone/>
            </a:pPr>
            <a:endParaRPr lang="en-US" sz="4000" dirty="0" smtClean="0"/>
          </a:p>
          <a:p>
            <a:pPr marL="0" indent="0" algn="ctr">
              <a:buNone/>
            </a:pPr>
            <a:endParaRPr lang="en-US" sz="6000" i="1" dirty="0" smtClean="0"/>
          </a:p>
          <a:p>
            <a:pPr marL="0" indent="0" algn="ctr">
              <a:buNone/>
            </a:pPr>
            <a:r>
              <a:rPr lang="en-US" sz="6000" i="1" dirty="0" smtClean="0"/>
              <a:t>That’s all folks!</a:t>
            </a:r>
            <a:endParaRPr lang="en-US" sz="6000" i="1" dirty="0"/>
          </a:p>
        </p:txBody>
      </p:sp>
      <p:pic>
        <p:nvPicPr>
          <p:cNvPr id="6" name="Image 5" descr="SUPINFO_SIgnOfSuccess_Noi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2353444"/>
            <a:ext cx="3065323" cy="1620924"/>
          </a:xfrm>
          <a:prstGeom prst="rect">
            <a:avLst/>
          </a:prstGeom>
        </p:spPr>
      </p:pic>
    </p:spTree>
    <p:extLst>
      <p:ext uri="{BB962C8B-B14F-4D97-AF65-F5344CB8AC3E}">
        <p14:creationId xmlns:p14="http://schemas.microsoft.com/office/powerpoint/2010/main" val="15340380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.NET Versions and </a:t>
            </a:r>
            <a:r>
              <a:rPr lang="fr-FR" dirty="0" err="1" smtClean="0"/>
              <a:t>History</a:t>
            </a:r>
            <a:endParaRPr lang="en-US" dirty="0"/>
          </a:p>
        </p:txBody>
      </p:sp>
      <p:sp>
        <p:nvSpPr>
          <p:cNvPr id="18434" name="Espace réservé du contenu 2"/>
          <p:cNvSpPr>
            <a:spLocks noGrp="1"/>
          </p:cNvSpPr>
          <p:nvPr>
            <p:ph idx="1"/>
          </p:nvPr>
        </p:nvSpPr>
        <p:spPr>
          <a:xfrm>
            <a:off x="467544" y="1633364"/>
            <a:ext cx="8280920" cy="3726036"/>
          </a:xfrm>
        </p:spPr>
        <p:txBody>
          <a:bodyPr/>
          <a:lstStyle/>
          <a:p>
            <a:r>
              <a:rPr lang="en-US" dirty="0" smtClean="0"/>
              <a:t>The .NET Framework officially started in 2002</a:t>
            </a:r>
          </a:p>
          <a:p>
            <a:pPr lvl="1"/>
            <a:endParaRPr lang="en-US" dirty="0" smtClean="0"/>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New .NET 4 and 4.5 Features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4" name="Espace réservé du contenu 4"/>
          <p:cNvGraphicFramePr>
            <a:graphicFrameLocks/>
          </p:cNvGraphicFramePr>
          <p:nvPr>
            <p:extLst>
              <p:ext uri="{D42A27DB-BD31-4B8C-83A1-F6EECF244321}">
                <p14:modId xmlns:p14="http://schemas.microsoft.com/office/powerpoint/2010/main" val="3842822968"/>
              </p:ext>
            </p:extLst>
          </p:nvPr>
        </p:nvGraphicFramePr>
        <p:xfrm>
          <a:off x="457200" y="2382432"/>
          <a:ext cx="8363272" cy="2224770"/>
        </p:xfrm>
        <a:graphic>
          <a:graphicData uri="http://schemas.openxmlformats.org/drawingml/2006/table">
            <a:tbl>
              <a:tblPr firstRow="1" bandRow="1">
                <a:tableStyleId>{5C22544A-7EE6-4342-B048-85BDC9FD1C3A}</a:tableStyleId>
              </a:tblPr>
              <a:tblGrid>
                <a:gridCol w="2090818"/>
                <a:gridCol w="2090818"/>
                <a:gridCol w="2090818"/>
                <a:gridCol w="2090818"/>
              </a:tblGrid>
              <a:tr h="370795">
                <a:tc>
                  <a:txBody>
                    <a:bodyPr/>
                    <a:lstStyle/>
                    <a:p>
                      <a:r>
                        <a:rPr lang="fr-FR" sz="1800" dirty="0" smtClean="0"/>
                        <a:t>.NET Framework</a:t>
                      </a:r>
                      <a:endParaRPr lang="fr-FR" sz="1800" dirty="0"/>
                    </a:p>
                  </a:txBody>
                  <a:tcPr marT="45714" marB="45714"/>
                </a:tc>
                <a:tc>
                  <a:txBody>
                    <a:bodyPr/>
                    <a:lstStyle/>
                    <a:p>
                      <a:r>
                        <a:rPr lang="fr-FR" sz="1800" dirty="0" smtClean="0"/>
                        <a:t>Visual Studio</a:t>
                      </a:r>
                      <a:endParaRPr lang="fr-FR" sz="1800" dirty="0"/>
                    </a:p>
                  </a:txBody>
                  <a:tcPr marT="45714" marB="45714"/>
                </a:tc>
                <a:tc>
                  <a:txBody>
                    <a:bodyPr/>
                    <a:lstStyle/>
                    <a:p>
                      <a:r>
                        <a:rPr lang="fr-FR" sz="1800" dirty="0" smtClean="0"/>
                        <a:t>C#</a:t>
                      </a:r>
                      <a:endParaRPr lang="fr-FR" sz="1800" dirty="0"/>
                    </a:p>
                  </a:txBody>
                  <a:tcPr marT="45714" marB="45714"/>
                </a:tc>
                <a:tc>
                  <a:txBody>
                    <a:bodyPr/>
                    <a:lstStyle/>
                    <a:p>
                      <a:r>
                        <a:rPr lang="fr-FR" sz="1800" dirty="0" smtClean="0"/>
                        <a:t>VB</a:t>
                      </a:r>
                      <a:endParaRPr lang="fr-FR" sz="1800" dirty="0"/>
                    </a:p>
                  </a:txBody>
                  <a:tcPr marT="45714" marB="45714"/>
                </a:tc>
              </a:tr>
              <a:tr h="370795">
                <a:tc>
                  <a:txBody>
                    <a:bodyPr/>
                    <a:lstStyle/>
                    <a:p>
                      <a:r>
                        <a:rPr lang="en-US" noProof="0" dirty="0" smtClean="0"/>
                        <a:t>1.0</a:t>
                      </a:r>
                      <a:endParaRPr lang="en-US" noProof="0" dirty="0"/>
                    </a:p>
                  </a:txBody>
                  <a:tcPr/>
                </a:tc>
                <a:tc>
                  <a:txBody>
                    <a:bodyPr/>
                    <a:lstStyle/>
                    <a:p>
                      <a:r>
                        <a:rPr lang="en-US" baseline="0" noProof="0" dirty="0" smtClean="0"/>
                        <a:t>2002</a:t>
                      </a:r>
                      <a:endParaRPr lang="en-US" noProof="0" dirty="0"/>
                    </a:p>
                  </a:txBody>
                  <a:tcPr/>
                </a:tc>
                <a:tc>
                  <a:txBody>
                    <a:bodyPr/>
                    <a:lstStyle/>
                    <a:p>
                      <a:r>
                        <a:rPr lang="en-US" noProof="0" dirty="0" smtClean="0"/>
                        <a:t>1.0</a:t>
                      </a:r>
                      <a:endParaRPr lang="en-US" noProof="0" dirty="0"/>
                    </a:p>
                  </a:txBody>
                  <a:tcPr/>
                </a:tc>
                <a:tc>
                  <a:txBody>
                    <a:bodyPr/>
                    <a:lstStyle/>
                    <a:p>
                      <a:r>
                        <a:rPr lang="en-US" noProof="0" dirty="0" smtClean="0"/>
                        <a:t>7.0</a:t>
                      </a:r>
                      <a:endParaRPr lang="en-US" noProof="0" dirty="0"/>
                    </a:p>
                  </a:txBody>
                  <a:tcPr/>
                </a:tc>
              </a:tr>
              <a:tr h="370795">
                <a:tc>
                  <a:txBody>
                    <a:bodyPr/>
                    <a:lstStyle/>
                    <a:p>
                      <a:r>
                        <a:rPr lang="en-US" noProof="0" dirty="0" smtClean="0"/>
                        <a:t>1.1</a:t>
                      </a:r>
                      <a:endParaRPr lang="en-US" noProof="0" dirty="0"/>
                    </a:p>
                  </a:txBody>
                  <a:tcPr/>
                </a:tc>
                <a:tc>
                  <a:txBody>
                    <a:bodyPr/>
                    <a:lstStyle/>
                    <a:p>
                      <a:r>
                        <a:rPr lang="en-US" noProof="0" dirty="0" smtClean="0"/>
                        <a:t>2003</a:t>
                      </a:r>
                      <a:endParaRPr lang="en-US" noProof="0" dirty="0"/>
                    </a:p>
                  </a:txBody>
                  <a:tcPr/>
                </a:tc>
                <a:tc>
                  <a:txBody>
                    <a:bodyPr/>
                    <a:lstStyle/>
                    <a:p>
                      <a:r>
                        <a:rPr lang="en-US" noProof="0" dirty="0" smtClean="0"/>
                        <a:t>1.1</a:t>
                      </a:r>
                      <a:endParaRPr lang="en-US" noProof="0" dirty="0"/>
                    </a:p>
                  </a:txBody>
                  <a:tcPr/>
                </a:tc>
                <a:tc>
                  <a:txBody>
                    <a:bodyPr/>
                    <a:lstStyle/>
                    <a:p>
                      <a:r>
                        <a:rPr lang="en-US" noProof="0" dirty="0" smtClean="0"/>
                        <a:t>7.1</a:t>
                      </a:r>
                      <a:endParaRPr lang="en-US" noProof="0" dirty="0"/>
                    </a:p>
                  </a:txBody>
                  <a:tcPr/>
                </a:tc>
              </a:tr>
              <a:tr h="370795">
                <a:tc>
                  <a:txBody>
                    <a:bodyPr/>
                    <a:lstStyle/>
                    <a:p>
                      <a:r>
                        <a:rPr lang="en-US" noProof="0" dirty="0" smtClean="0"/>
                        <a:t>2.0</a:t>
                      </a:r>
                      <a:endParaRPr lang="en-US" noProof="0" dirty="0"/>
                    </a:p>
                  </a:txBody>
                  <a:tcPr/>
                </a:tc>
                <a:tc>
                  <a:txBody>
                    <a:bodyPr/>
                    <a:lstStyle/>
                    <a:p>
                      <a:r>
                        <a:rPr lang="en-US" noProof="0" dirty="0" smtClean="0"/>
                        <a:t>2005</a:t>
                      </a:r>
                      <a:endParaRPr lang="en-US" noProof="0" dirty="0"/>
                    </a:p>
                  </a:txBody>
                  <a:tcPr/>
                </a:tc>
                <a:tc>
                  <a:txBody>
                    <a:bodyPr/>
                    <a:lstStyle/>
                    <a:p>
                      <a:r>
                        <a:rPr lang="en-US" noProof="0" dirty="0" smtClean="0"/>
                        <a:t>2.0</a:t>
                      </a:r>
                      <a:endParaRPr lang="en-US" noProof="0" dirty="0"/>
                    </a:p>
                  </a:txBody>
                  <a:tcPr/>
                </a:tc>
                <a:tc>
                  <a:txBody>
                    <a:bodyPr/>
                    <a:lstStyle/>
                    <a:p>
                      <a:r>
                        <a:rPr lang="en-US" noProof="0" dirty="0" smtClean="0"/>
                        <a:t>8.0</a:t>
                      </a:r>
                      <a:endParaRPr lang="en-US" noProof="0" dirty="0"/>
                    </a:p>
                  </a:txBody>
                  <a:tcPr/>
                </a:tc>
              </a:tr>
              <a:tr h="370795">
                <a:tc>
                  <a:txBody>
                    <a:bodyPr/>
                    <a:lstStyle/>
                    <a:p>
                      <a:r>
                        <a:rPr lang="en-US" noProof="0" dirty="0" smtClean="0"/>
                        <a:t>3.0</a:t>
                      </a:r>
                      <a:endParaRPr lang="en-US" noProof="0" dirty="0"/>
                    </a:p>
                  </a:txBody>
                  <a:tcPr/>
                </a:tc>
                <a:tc>
                  <a:txBody>
                    <a:bodyPr/>
                    <a:lstStyle/>
                    <a:p>
                      <a:r>
                        <a:rPr lang="en-US" noProof="0" dirty="0" smtClean="0"/>
                        <a:t>n/a</a:t>
                      </a:r>
                      <a:endParaRPr lang="en-US" noProof="0" dirty="0"/>
                    </a:p>
                  </a:txBody>
                  <a:tcPr/>
                </a:tc>
                <a:tc>
                  <a:txBody>
                    <a:bodyPr/>
                    <a:lstStyle/>
                    <a:p>
                      <a:r>
                        <a:rPr lang="en-US" noProof="0" dirty="0" smtClean="0"/>
                        <a:t>n/a</a:t>
                      </a:r>
                      <a:endParaRPr lang="en-US" noProof="0" dirty="0"/>
                    </a:p>
                  </a:txBody>
                  <a:tcPr/>
                </a:tc>
                <a:tc>
                  <a:txBody>
                    <a:bodyPr/>
                    <a:lstStyle/>
                    <a:p>
                      <a:r>
                        <a:rPr lang="en-US" noProof="0" dirty="0" smtClean="0"/>
                        <a:t>n/a</a:t>
                      </a:r>
                      <a:endParaRPr lang="en-US" noProof="0" dirty="0"/>
                    </a:p>
                  </a:txBody>
                  <a:tcPr/>
                </a:tc>
              </a:tr>
              <a:tr h="370795">
                <a:tc>
                  <a:txBody>
                    <a:bodyPr/>
                    <a:lstStyle/>
                    <a:p>
                      <a:r>
                        <a:rPr lang="en-US" noProof="0" dirty="0" smtClean="0"/>
                        <a:t>3.5</a:t>
                      </a:r>
                      <a:endParaRPr lang="en-US" noProof="0" dirty="0"/>
                    </a:p>
                  </a:txBody>
                  <a:tcPr/>
                </a:tc>
                <a:tc>
                  <a:txBody>
                    <a:bodyPr/>
                    <a:lstStyle/>
                    <a:p>
                      <a:r>
                        <a:rPr lang="en-US" noProof="0" dirty="0" smtClean="0"/>
                        <a:t>2008</a:t>
                      </a:r>
                      <a:endParaRPr lang="en-US" noProof="0" dirty="0"/>
                    </a:p>
                  </a:txBody>
                  <a:tcPr/>
                </a:tc>
                <a:tc>
                  <a:txBody>
                    <a:bodyPr/>
                    <a:lstStyle/>
                    <a:p>
                      <a:r>
                        <a:rPr lang="en-US" noProof="0" dirty="0" smtClean="0"/>
                        <a:t>3.0</a:t>
                      </a:r>
                      <a:endParaRPr lang="en-US" noProof="0" dirty="0"/>
                    </a:p>
                  </a:txBody>
                  <a:tcPr/>
                </a:tc>
                <a:tc>
                  <a:txBody>
                    <a:bodyPr/>
                    <a:lstStyle/>
                    <a:p>
                      <a:r>
                        <a:rPr lang="en-US" noProof="0" dirty="0" smtClean="0"/>
                        <a:t>9.0</a:t>
                      </a:r>
                      <a:endParaRPr lang="en-US" noProof="0" dirty="0"/>
                    </a:p>
                  </a:txBody>
                  <a:tcP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u contenu 2"/>
          <p:cNvSpPr>
            <a:spLocks noGrp="1"/>
          </p:cNvSpPr>
          <p:nvPr>
            <p:ph idx="1"/>
          </p:nvPr>
        </p:nvSpPr>
        <p:spPr>
          <a:xfrm>
            <a:off x="467544" y="3811984"/>
            <a:ext cx="8280920" cy="989732"/>
          </a:xfrm>
        </p:spPr>
        <p:txBody>
          <a:bodyPr/>
          <a:lstStyle/>
          <a:p>
            <a:r>
              <a:rPr lang="en-US" dirty="0" smtClean="0"/>
              <a:t>We’ll see new features in .NET Framework v3.0 to 4.5</a:t>
            </a:r>
          </a:p>
          <a:p>
            <a:r>
              <a:rPr lang="en-US" dirty="0"/>
              <a:t>More information at : </a:t>
            </a:r>
            <a:r>
              <a:rPr lang="en-US" dirty="0">
                <a:hlinkClick r:id="rId3"/>
              </a:rPr>
              <a:t>https://msdn.microsoft.com/fr-fr/library/ms171868(v=vs.90).</a:t>
            </a:r>
            <a:r>
              <a:rPr lang="en-US" dirty="0" smtClean="0">
                <a:hlinkClick r:id="rId3"/>
              </a:rPr>
              <a:t>aspx</a:t>
            </a:r>
            <a:endParaRPr lang="en-US" dirty="0" smtClean="0"/>
          </a:p>
          <a:p>
            <a:endParaRPr lang="en-US" dirty="0" smtClean="0"/>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New .NET 4 and 4.5 Features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4" name="Espace réservé du contenu 4"/>
          <p:cNvGraphicFramePr>
            <a:graphicFrameLocks/>
          </p:cNvGraphicFramePr>
          <p:nvPr>
            <p:extLst>
              <p:ext uri="{D42A27DB-BD31-4B8C-83A1-F6EECF244321}">
                <p14:modId xmlns:p14="http://schemas.microsoft.com/office/powerpoint/2010/main" val="3916901185"/>
              </p:ext>
            </p:extLst>
          </p:nvPr>
        </p:nvGraphicFramePr>
        <p:xfrm>
          <a:off x="457200" y="1561356"/>
          <a:ext cx="8363272" cy="1853975"/>
        </p:xfrm>
        <a:graphic>
          <a:graphicData uri="http://schemas.openxmlformats.org/drawingml/2006/table">
            <a:tbl>
              <a:tblPr firstRow="1" bandRow="1">
                <a:tableStyleId>{5C22544A-7EE6-4342-B048-85BDC9FD1C3A}</a:tableStyleId>
              </a:tblPr>
              <a:tblGrid>
                <a:gridCol w="2090818"/>
                <a:gridCol w="2090818"/>
                <a:gridCol w="2090818"/>
                <a:gridCol w="2090818"/>
              </a:tblGrid>
              <a:tr h="370795">
                <a:tc>
                  <a:txBody>
                    <a:bodyPr/>
                    <a:lstStyle/>
                    <a:p>
                      <a:r>
                        <a:rPr lang="fr-FR" sz="1800" dirty="0" smtClean="0"/>
                        <a:t>.NET Framework</a:t>
                      </a:r>
                      <a:endParaRPr lang="fr-FR" sz="1800" dirty="0"/>
                    </a:p>
                  </a:txBody>
                  <a:tcPr marT="45714" marB="45714"/>
                </a:tc>
                <a:tc>
                  <a:txBody>
                    <a:bodyPr/>
                    <a:lstStyle/>
                    <a:p>
                      <a:r>
                        <a:rPr lang="fr-FR" sz="1800" dirty="0" smtClean="0"/>
                        <a:t>Visual Studio</a:t>
                      </a:r>
                      <a:endParaRPr lang="fr-FR" sz="1800" dirty="0"/>
                    </a:p>
                  </a:txBody>
                  <a:tcPr marT="45714" marB="45714"/>
                </a:tc>
                <a:tc>
                  <a:txBody>
                    <a:bodyPr/>
                    <a:lstStyle/>
                    <a:p>
                      <a:r>
                        <a:rPr lang="fr-FR" sz="1800" dirty="0" smtClean="0"/>
                        <a:t>C#</a:t>
                      </a:r>
                      <a:endParaRPr lang="fr-FR" sz="1800" dirty="0"/>
                    </a:p>
                  </a:txBody>
                  <a:tcPr marT="45714" marB="45714"/>
                </a:tc>
                <a:tc>
                  <a:txBody>
                    <a:bodyPr/>
                    <a:lstStyle/>
                    <a:p>
                      <a:r>
                        <a:rPr lang="fr-FR" sz="1800" dirty="0" smtClean="0"/>
                        <a:t>VB</a:t>
                      </a:r>
                      <a:endParaRPr lang="fr-FR" sz="1800" dirty="0"/>
                    </a:p>
                  </a:txBody>
                  <a:tcPr marT="45714" marB="45714"/>
                </a:tc>
              </a:tr>
              <a:tr h="370795">
                <a:tc>
                  <a:txBody>
                    <a:bodyPr/>
                    <a:lstStyle/>
                    <a:p>
                      <a:r>
                        <a:rPr lang="en-US" noProof="0" dirty="0" smtClean="0"/>
                        <a:t>3.5 SP1</a:t>
                      </a:r>
                      <a:endParaRPr lang="en-US" noProof="0" dirty="0"/>
                    </a:p>
                  </a:txBody>
                  <a:tcPr/>
                </a:tc>
                <a:tc>
                  <a:txBody>
                    <a:bodyPr/>
                    <a:lstStyle/>
                    <a:p>
                      <a:r>
                        <a:rPr lang="en-US" noProof="0" dirty="0" smtClean="0"/>
                        <a:t>2008 SP1</a:t>
                      </a:r>
                      <a:endParaRPr lang="en-US" noProof="0" dirty="0"/>
                    </a:p>
                  </a:txBody>
                  <a:tcPr/>
                </a:tc>
                <a:tc>
                  <a:txBody>
                    <a:bodyPr/>
                    <a:lstStyle/>
                    <a:p>
                      <a:r>
                        <a:rPr lang="en-US" noProof="0" dirty="0" smtClean="0"/>
                        <a:t>3.0</a:t>
                      </a:r>
                      <a:endParaRPr lang="en-US" noProof="0" dirty="0"/>
                    </a:p>
                  </a:txBody>
                  <a:tcPr/>
                </a:tc>
                <a:tc>
                  <a:txBody>
                    <a:bodyPr/>
                    <a:lstStyle/>
                    <a:p>
                      <a:r>
                        <a:rPr lang="en-US" noProof="0" dirty="0" smtClean="0"/>
                        <a:t>9.0</a:t>
                      </a:r>
                      <a:endParaRPr lang="en-US" noProof="0" dirty="0"/>
                    </a:p>
                  </a:txBody>
                  <a:tcPr/>
                </a:tc>
              </a:tr>
              <a:tr h="370795">
                <a:tc>
                  <a:txBody>
                    <a:bodyPr/>
                    <a:lstStyle/>
                    <a:p>
                      <a:r>
                        <a:rPr lang="en-US" noProof="0" dirty="0" smtClean="0"/>
                        <a:t>4.0</a:t>
                      </a:r>
                      <a:endParaRPr lang="en-US" noProof="0" dirty="0"/>
                    </a:p>
                  </a:txBody>
                  <a:tcPr/>
                </a:tc>
                <a:tc>
                  <a:txBody>
                    <a:bodyPr/>
                    <a:lstStyle/>
                    <a:p>
                      <a:r>
                        <a:rPr lang="en-US" noProof="0" dirty="0" smtClean="0"/>
                        <a:t>2010</a:t>
                      </a:r>
                      <a:endParaRPr lang="en-US" noProof="0" dirty="0"/>
                    </a:p>
                  </a:txBody>
                  <a:tcPr/>
                </a:tc>
                <a:tc>
                  <a:txBody>
                    <a:bodyPr/>
                    <a:lstStyle/>
                    <a:p>
                      <a:r>
                        <a:rPr lang="en-US" noProof="0" dirty="0" smtClean="0"/>
                        <a:t>4.0</a:t>
                      </a:r>
                      <a:endParaRPr lang="en-US" noProof="0" dirty="0"/>
                    </a:p>
                  </a:txBody>
                  <a:tcPr/>
                </a:tc>
                <a:tc>
                  <a:txBody>
                    <a:bodyPr/>
                    <a:lstStyle/>
                    <a:p>
                      <a:r>
                        <a:rPr lang="en-US" noProof="0" dirty="0" smtClean="0"/>
                        <a:t>10.0</a:t>
                      </a:r>
                      <a:endParaRPr lang="en-US" noProof="0" dirty="0"/>
                    </a:p>
                  </a:txBody>
                  <a:tcPr/>
                </a:tc>
              </a:tr>
              <a:tr h="370795">
                <a:tc>
                  <a:txBody>
                    <a:bodyPr/>
                    <a:lstStyle/>
                    <a:p>
                      <a:r>
                        <a:rPr lang="en-US" noProof="0" dirty="0" smtClean="0"/>
                        <a:t>4.0 SP1</a:t>
                      </a:r>
                      <a:endParaRPr lang="en-US" noProof="0" dirty="0"/>
                    </a:p>
                  </a:txBody>
                  <a:tcPr/>
                </a:tc>
                <a:tc>
                  <a:txBody>
                    <a:bodyPr/>
                    <a:lstStyle/>
                    <a:p>
                      <a:r>
                        <a:rPr lang="en-US" noProof="0" dirty="0" smtClean="0"/>
                        <a:t>2010</a:t>
                      </a:r>
                      <a:r>
                        <a:rPr lang="en-US" baseline="0" noProof="0" dirty="0" smtClean="0"/>
                        <a:t> SP1</a:t>
                      </a:r>
                      <a:endParaRPr lang="en-US" noProof="0" dirty="0"/>
                    </a:p>
                  </a:txBody>
                  <a:tcPr/>
                </a:tc>
                <a:tc>
                  <a:txBody>
                    <a:bodyPr/>
                    <a:lstStyle/>
                    <a:p>
                      <a:r>
                        <a:rPr lang="en-US" noProof="0" dirty="0" smtClean="0"/>
                        <a:t>4.0</a:t>
                      </a:r>
                      <a:endParaRPr lang="en-US" noProof="0" dirty="0"/>
                    </a:p>
                  </a:txBody>
                  <a:tcPr/>
                </a:tc>
                <a:tc>
                  <a:txBody>
                    <a:bodyPr/>
                    <a:lstStyle/>
                    <a:p>
                      <a:r>
                        <a:rPr lang="en-US" noProof="0" dirty="0" smtClean="0"/>
                        <a:t>10.0</a:t>
                      </a:r>
                      <a:endParaRPr lang="en-US" noProof="0" dirty="0"/>
                    </a:p>
                  </a:txBody>
                  <a:tcPr/>
                </a:tc>
              </a:tr>
              <a:tr h="370795">
                <a:tc>
                  <a:txBody>
                    <a:bodyPr/>
                    <a:lstStyle/>
                    <a:p>
                      <a:r>
                        <a:rPr lang="en-US" noProof="0" dirty="0" smtClean="0"/>
                        <a:t>4.5</a:t>
                      </a:r>
                      <a:endParaRPr lang="en-US" noProof="0" dirty="0"/>
                    </a:p>
                  </a:txBody>
                  <a:tcPr/>
                </a:tc>
                <a:tc>
                  <a:txBody>
                    <a:bodyPr/>
                    <a:lstStyle/>
                    <a:p>
                      <a:r>
                        <a:rPr lang="en-US" noProof="0" dirty="0" smtClean="0"/>
                        <a:t>2012</a:t>
                      </a:r>
                      <a:endParaRPr lang="en-US" noProof="0" dirty="0"/>
                    </a:p>
                  </a:txBody>
                  <a:tcPr/>
                </a:tc>
                <a:tc>
                  <a:txBody>
                    <a:bodyPr/>
                    <a:lstStyle/>
                    <a:p>
                      <a:r>
                        <a:rPr lang="en-US" noProof="0" dirty="0" smtClean="0"/>
                        <a:t>5.0</a:t>
                      </a:r>
                      <a:endParaRPr lang="en-US" noProof="0" dirty="0"/>
                    </a:p>
                  </a:txBody>
                  <a:tcPr/>
                </a:tc>
                <a:tc>
                  <a:txBody>
                    <a:bodyPr/>
                    <a:lstStyle/>
                    <a:p>
                      <a:r>
                        <a:rPr lang="en-US" noProof="0" dirty="0" smtClean="0"/>
                        <a:t>11.0</a:t>
                      </a:r>
                      <a:endParaRPr lang="en-US" noProof="0" dirty="0"/>
                    </a:p>
                  </a:txBody>
                  <a:tcPr/>
                </a:tc>
              </a:tr>
            </a:tbl>
          </a:graphicData>
        </a:graphic>
      </p:graphicFrame>
      <p:sp>
        <p:nvSpPr>
          <p:cNvPr id="2" name="Titre 1"/>
          <p:cNvSpPr>
            <a:spLocks noGrp="1"/>
          </p:cNvSpPr>
          <p:nvPr>
            <p:ph type="title"/>
          </p:nvPr>
        </p:nvSpPr>
        <p:spPr/>
        <p:txBody>
          <a:bodyPr/>
          <a:lstStyle/>
          <a:p>
            <a:r>
              <a:rPr lang="fr-FR" dirty="0" smtClean="0"/>
              <a:t>.NET Versions and </a:t>
            </a:r>
            <a:r>
              <a:rPr lang="fr-FR" dirty="0" err="1" smtClean="0"/>
              <a:t>History</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.NET 2 to 4.5 Architecture</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New .NET 4 and 4.5 Features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p:cNvPicPr>
            <a:picLocks noGrp="1" noChangeAspect="1" noChangeArrowheads="1"/>
          </p:cNvPicPr>
          <p:nvPr>
            <p:ph idx="1"/>
          </p:nvPr>
        </p:nvPicPr>
        <p:blipFill>
          <a:blip r:embed="rId4" cstate="print"/>
          <a:srcRect/>
          <a:stretch>
            <a:fillRect/>
          </a:stretch>
        </p:blipFill>
        <p:spPr bwMode="auto">
          <a:xfrm>
            <a:off x="1655676" y="1039178"/>
            <a:ext cx="5832648" cy="42029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.NET 4 New Features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smtClean="0"/>
              <a:t>Many </a:t>
            </a:r>
            <a:r>
              <a:rPr lang="en-US" dirty="0" smtClean="0"/>
              <a:t>new features</a:t>
            </a:r>
          </a:p>
          <a:p>
            <a:pPr lvl="1"/>
            <a:r>
              <a:rPr lang="en-US" dirty="0" smtClean="0"/>
              <a:t>Spread out in about every namespace</a:t>
            </a:r>
          </a:p>
          <a:p>
            <a:pPr lvl="1"/>
            <a:r>
              <a:rPr lang="en-US" dirty="0" smtClean="0"/>
              <a:t>Visual Studio 2010 itself has lots of new functionalities</a:t>
            </a:r>
          </a:p>
          <a:p>
            <a:r>
              <a:rPr lang="en-US" dirty="0" smtClean="0"/>
              <a:t>Builds on previous versions</a:t>
            </a:r>
          </a:p>
          <a:p>
            <a:pPr lvl="1"/>
            <a:r>
              <a:rPr lang="en-US" dirty="0"/>
              <a:t>U</a:t>
            </a:r>
            <a:r>
              <a:rPr lang="en-US" dirty="0" smtClean="0"/>
              <a:t>ses new programing features introduced in .NET 3</a:t>
            </a:r>
          </a:p>
          <a:p>
            <a:pPr lvl="2"/>
            <a:r>
              <a:rPr lang="en-US" dirty="0" smtClean="0"/>
              <a:t>Auto-implemented properties</a:t>
            </a:r>
          </a:p>
          <a:p>
            <a:pPr lvl="2"/>
            <a:r>
              <a:rPr lang="en-US" dirty="0" smtClean="0"/>
              <a:t>Object and collection initializers, </a:t>
            </a:r>
          </a:p>
          <a:p>
            <a:pPr lvl="2"/>
            <a:r>
              <a:rPr lang="en-US" dirty="0" smtClean="0"/>
              <a:t>Lambda expressions, etc.</a:t>
            </a:r>
          </a:p>
          <a:p>
            <a:pPr lvl="1"/>
            <a:r>
              <a:rPr lang="en-US" dirty="0" smtClean="0"/>
              <a:t>LINQ and PLINQ (parallel LINQ)</a:t>
            </a:r>
          </a:p>
          <a:p>
            <a:pPr>
              <a:buFont typeface="Arial" charset="0"/>
              <a:buNone/>
            </a:pPr>
            <a:endParaRPr lang="en-US" dirty="0" smtClean="0"/>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New .NET 4 and 4.5 Features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8893175" y="174625"/>
            <a:ext cx="143321" cy="16192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.NET 4 New Features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r>
              <a:rPr lang="en-US" dirty="0" smtClean="0"/>
              <a:t>New features cover several areas</a:t>
            </a:r>
          </a:p>
          <a:p>
            <a:pPr lvl="1"/>
            <a:r>
              <a:rPr lang="en-US" dirty="0" smtClean="0"/>
              <a:t>Parallel computing</a:t>
            </a:r>
          </a:p>
          <a:p>
            <a:pPr lvl="1"/>
            <a:r>
              <a:rPr lang="en-US" dirty="0" smtClean="0"/>
              <a:t>New development tools</a:t>
            </a:r>
          </a:p>
          <a:p>
            <a:pPr lvl="1"/>
            <a:r>
              <a:rPr lang="en-US" u="sng" dirty="0" smtClean="0"/>
              <a:t>O</a:t>
            </a:r>
            <a:r>
              <a:rPr lang="en-US" dirty="0" smtClean="0"/>
              <a:t>bject-</a:t>
            </a:r>
            <a:r>
              <a:rPr lang="en-US" u="sng" dirty="0" smtClean="0"/>
              <a:t>R</a:t>
            </a:r>
            <a:r>
              <a:rPr lang="en-US" dirty="0" smtClean="0"/>
              <a:t>elational </a:t>
            </a:r>
            <a:r>
              <a:rPr lang="en-US" u="sng" dirty="0" smtClean="0"/>
              <a:t>M</a:t>
            </a:r>
            <a:r>
              <a:rPr lang="en-US" dirty="0" smtClean="0"/>
              <a:t>apping (ORM) development (</a:t>
            </a:r>
            <a:r>
              <a:rPr lang="en-US" dirty="0" err="1" smtClean="0"/>
              <a:t>Entit</a:t>
            </a:r>
            <a:r>
              <a:rPr lang="en-US" dirty="0" smtClean="0"/>
              <a:t> Framework v3.5)</a:t>
            </a:r>
          </a:p>
          <a:p>
            <a:pPr lvl="1"/>
            <a:r>
              <a:rPr lang="en-US" dirty="0" smtClean="0"/>
              <a:t>WF</a:t>
            </a:r>
          </a:p>
          <a:p>
            <a:pPr lvl="1"/>
            <a:r>
              <a:rPr lang="en-US" dirty="0" smtClean="0"/>
              <a:t>WCF</a:t>
            </a:r>
          </a:p>
          <a:p>
            <a:pPr lvl="1"/>
            <a:r>
              <a:rPr lang="en-US" dirty="0" smtClean="0"/>
              <a:t>ASP.NET 4</a:t>
            </a: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New .NET 4 and 4.5 Features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8893175" y="174625"/>
            <a:ext cx="143321" cy="16192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UPINFOThem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A719B0F9A0F047AFDFAEEE7580822F" ma:contentTypeVersion="3" ma:contentTypeDescription="Crée un document." ma:contentTypeScope="" ma:versionID="f0166c43c5e533d753ad1136be89c6b2">
  <xsd:schema xmlns:xsd="http://www.w3.org/2001/XMLSchema" xmlns:xs="http://www.w3.org/2001/XMLSchema" xmlns:p="http://schemas.microsoft.com/office/2006/metadata/properties" xmlns:ns2="cac1e2cd-caea-4862-842c-e8cbcf68099c" targetNamespace="http://schemas.microsoft.com/office/2006/metadata/properties" ma:root="true" ma:fieldsID="27f0ea2683614741cecd4cfc4b2d73fe" ns2:_="">
    <xsd:import namespace="cac1e2cd-caea-4862-842c-e8cbcf68099c"/>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c1e2cd-caea-4862-842c-e8cbcf68099c"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Partage du hachage d’indicateur" ma:internalName="SharingHintHash" ma:readOnly="true">
      <xsd:simpleType>
        <xsd:restriction base="dms:Text"/>
      </xsd:simpleType>
    </xsd:element>
    <xsd:element name="SharedWithDetails" ma:index="10"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B8340D6-B363-4E6F-A748-997BA77D1A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c1e2cd-caea-4862-842c-e8cbcf6809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407FE5-EB49-4CE5-A796-27FE41FB0659}">
  <ds:schemaRefs>
    <ds:schemaRef ds:uri="http://schemas.microsoft.com/sharepoint/v3/contenttype/forms"/>
  </ds:schemaRefs>
</ds:datastoreItem>
</file>

<file path=customXml/itemProps3.xml><?xml version="1.0" encoding="utf-8"?>
<ds:datastoreItem xmlns:ds="http://schemas.openxmlformats.org/officeDocument/2006/customXml" ds:itemID="{B245921E-44C3-4165-8B40-F8B95A931AF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SUPINFOTheme.thmx</Template>
  <TotalTime>0</TotalTime>
  <Words>2803</Words>
  <Application>Microsoft Macintosh PowerPoint</Application>
  <PresentationFormat>Présentation à l'écran (16:10)</PresentationFormat>
  <Paragraphs>543</Paragraphs>
  <Slides>43</Slides>
  <Notes>35</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43</vt:i4>
      </vt:variant>
    </vt:vector>
  </HeadingPairs>
  <TitlesOfParts>
    <vt:vector size="51" baseType="lpstr">
      <vt:lpstr>Arial</vt:lpstr>
      <vt:lpstr>Calibri</vt:lpstr>
      <vt:lpstr>Courier New</vt:lpstr>
      <vt:lpstr>MS PGothic</vt:lpstr>
      <vt:lpstr>ＭＳ Ｐゴシック</vt:lpstr>
      <vt:lpstr>Myriad Pro</vt:lpstr>
      <vt:lpstr>Verdana</vt:lpstr>
      <vt:lpstr>SUPINFOTheme</vt:lpstr>
      <vt:lpstr>Présentation PowerPoint</vt:lpstr>
      <vt:lpstr>Objectives</vt:lpstr>
      <vt:lpstr>Course plan</vt:lpstr>
      <vt:lpstr>New .net 4 and 4.5 features</vt:lpstr>
      <vt:lpstr>.NET Versions and History</vt:lpstr>
      <vt:lpstr>.NET Versions and History</vt:lpstr>
      <vt:lpstr>.NET 2 to 4.5 Architecture</vt:lpstr>
      <vt:lpstr>.NET 4 New Features</vt:lpstr>
      <vt:lpstr>.NET 4 New Features</vt:lpstr>
      <vt:lpstr>.NET 4 New Features</vt:lpstr>
      <vt:lpstr>.NET 4 New Features</vt:lpstr>
      <vt:lpstr>.NET 4 New Features</vt:lpstr>
      <vt:lpstr>.NET 4 New Features</vt:lpstr>
      <vt:lpstr>.NET 4.5 New Features</vt:lpstr>
      <vt:lpstr>.NET 4.5 New Features</vt:lpstr>
      <vt:lpstr>Questions?</vt:lpstr>
      <vt:lpstr>From data to user</vt:lpstr>
      <vt:lpstr>Application Multi-Tier Architecture</vt:lpstr>
      <vt:lpstr>Traditional Data Access With ADO.NET</vt:lpstr>
      <vt:lpstr>Traditional Data Access With ADO.NET</vt:lpstr>
      <vt:lpstr>History of Microsoft data access</vt:lpstr>
      <vt:lpstr>Object-Relational Mapping (ORM) With .NET 4 (1/2)</vt:lpstr>
      <vt:lpstr>Object-Relational Mapping (ORM) With .NET 4 (2/2)</vt:lpstr>
      <vt:lpstr>User Interface Options</vt:lpstr>
      <vt:lpstr>User Interface Options</vt:lpstr>
      <vt:lpstr>User Interface Options - Resume</vt:lpstr>
      <vt:lpstr>Distributed Applications</vt:lpstr>
      <vt:lpstr>Distributed Applications</vt:lpstr>
      <vt:lpstr>Distributed Applications - Resume</vt:lpstr>
      <vt:lpstr>Questions?</vt:lpstr>
      <vt:lpstr>VS 2012 new features</vt:lpstr>
      <vt:lpstr>Visual Studio 2010 and 2012 Editors</vt:lpstr>
      <vt:lpstr>Visual Studio 2010 and 2012 Editors</vt:lpstr>
      <vt:lpstr>Visual Studio 2010 and 2012 Editors</vt:lpstr>
      <vt:lpstr>Visual Studio 2012 New Editor Features</vt:lpstr>
      <vt:lpstr>Visual Studio 2012 New Editor Features</vt:lpstr>
      <vt:lpstr>Visual Studio 2012 New Editor Features</vt:lpstr>
      <vt:lpstr>Generate From Usage</vt:lpstr>
      <vt:lpstr>Generate From Usage</vt:lpstr>
      <vt:lpstr>Extending Visual Studio 2010 and 2012</vt:lpstr>
      <vt:lpstr>Questions?</vt:lpstr>
      <vt:lpstr>Quiz</vt:lpstr>
      <vt:lpstr>The End</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SUPINFO E-Learning Course Template</dc:title>
  <dc:subject>Template 2006 for SUPINFo courses &amp; Presentations</dc:subject>
  <dc:creator/>
  <cp:keywords>SUPINFO E-Learning Template</cp:keywords>
  <cp:lastModifiedBy/>
  <cp:revision>276</cp:revision>
  <dcterms:created xsi:type="dcterms:W3CDTF">2010-02-28T17:00:24Z</dcterms:created>
  <dcterms:modified xsi:type="dcterms:W3CDTF">2016-01-18T10:25:51Z</dcterms:modified>
  <cp:category>SUPINFO PowerPoint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0x010100D4A719B0F9A0F047AFDFAEEE7580822F</vt:lpwstr>
  </property>
</Properties>
</file>